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Orelega One" charset="1" panose="02000503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Relationship Id="rId6" Target="../media/image46.png" Type="http://schemas.openxmlformats.org/officeDocument/2006/relationships/image"/><Relationship Id="rId7" Target="https://docs.wind-watch.org/US-footprints-Strata-2017.pdf" TargetMode="External" Type="http://schemas.openxmlformats.org/officeDocument/2006/relationships/hyperlink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8.png" Type="http://schemas.openxmlformats.org/officeDocument/2006/relationships/image"/><Relationship Id="rId5" Target="https://docs.wind-watch.org/US-footprints-Strata-2017.pdf" TargetMode="External" Type="http://schemas.openxmlformats.org/officeDocument/2006/relationships/hyperlink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62.png" Type="http://schemas.openxmlformats.org/officeDocument/2006/relationships/image"/><Relationship Id="rId5" Target="https://nsrdb.nrel.gov/data-viewer" TargetMode="External" Type="http://schemas.openxmlformats.org/officeDocument/2006/relationships/hyperlink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svg" Type="http://schemas.openxmlformats.org/officeDocument/2006/relationships/image"/><Relationship Id="rId12" Target="../media/image70.png" Type="http://schemas.openxmlformats.org/officeDocument/2006/relationships/image"/><Relationship Id="rId13" Target="../media/image71.svg" Type="http://schemas.openxmlformats.org/officeDocument/2006/relationships/image"/><Relationship Id="rId2" Target="../media/image63.png" Type="http://schemas.openxmlformats.org/officeDocument/2006/relationships/image"/><Relationship Id="rId3" Target="https://nsrdb.nrel.gov/data-viewer" TargetMode="External" Type="http://schemas.openxmlformats.org/officeDocument/2006/relationships/hyperlink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66.png" Type="http://schemas.openxmlformats.org/officeDocument/2006/relationships/image"/><Relationship Id="rId9" Target="../media/image67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84.png" Type="http://schemas.openxmlformats.org/officeDocument/2006/relationships/image"/><Relationship Id="rId5" Target="https://en-gb.topographic-map.com/map-9ftf3/Bahrain/?center=26.10439%2C50.52048&amp;zoom=10&amp;base=6&amp;popup=26.08848%2C50.80548" TargetMode="External" Type="http://schemas.openxmlformats.org/officeDocument/2006/relationships/hyperlink"/><Relationship Id="rId6" Target="../media/image8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svg" Type="http://schemas.openxmlformats.org/officeDocument/2006/relationships/image"/><Relationship Id="rId12" Target="../media/image78.png" Type="http://schemas.openxmlformats.org/officeDocument/2006/relationships/image"/><Relationship Id="rId13" Target="../media/image79.svg" Type="http://schemas.openxmlformats.org/officeDocument/2006/relationships/image"/><Relationship Id="rId14" Target="../media/image80.png" Type="http://schemas.openxmlformats.org/officeDocument/2006/relationships/image"/><Relationship Id="rId15" Target="../media/image81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74.png" Type="http://schemas.openxmlformats.org/officeDocument/2006/relationships/image"/><Relationship Id="rId9" Target="../media/image75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8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91.png" Type="http://schemas.openxmlformats.org/officeDocument/2006/relationships/image"/><Relationship Id="rId5" Target="../media/image92.png" Type="http://schemas.openxmlformats.org/officeDocument/2006/relationships/image"/><Relationship Id="rId6" Target="../media/image93.svg" Type="http://schemas.openxmlformats.org/officeDocument/2006/relationships/image"/><Relationship Id="rId7" Target="../media/image94.png" Type="http://schemas.openxmlformats.org/officeDocument/2006/relationships/image"/><Relationship Id="rId8" Target="../media/image9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2350788">
            <a:off x="13493011" y="-1580846"/>
            <a:ext cx="5536505" cy="5103651"/>
          </a:xfrm>
          <a:custGeom>
            <a:avLst/>
            <a:gdLst/>
            <a:ahLst/>
            <a:cxnLst/>
            <a:rect r="r" b="b" t="t" l="l"/>
            <a:pathLst>
              <a:path h="5103651" w="5536505">
                <a:moveTo>
                  <a:pt x="5536504" y="0"/>
                </a:moveTo>
                <a:lnTo>
                  <a:pt x="0" y="0"/>
                </a:lnTo>
                <a:lnTo>
                  <a:pt x="0" y="5103650"/>
                </a:lnTo>
                <a:lnTo>
                  <a:pt x="5536504" y="5103650"/>
                </a:lnTo>
                <a:lnTo>
                  <a:pt x="553650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6662263">
            <a:off x="14637805" y="-5216581"/>
            <a:ext cx="7300390" cy="8144822"/>
          </a:xfrm>
          <a:custGeom>
            <a:avLst/>
            <a:gdLst/>
            <a:ahLst/>
            <a:cxnLst/>
            <a:rect r="r" b="b" t="t" l="l"/>
            <a:pathLst>
              <a:path h="8144822" w="7300390">
                <a:moveTo>
                  <a:pt x="7300390" y="0"/>
                </a:moveTo>
                <a:lnTo>
                  <a:pt x="0" y="0"/>
                </a:lnTo>
                <a:lnTo>
                  <a:pt x="0" y="8144823"/>
                </a:lnTo>
                <a:lnTo>
                  <a:pt x="7300390" y="8144823"/>
                </a:lnTo>
                <a:lnTo>
                  <a:pt x="730039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06706" y="3587750"/>
            <a:ext cx="16674587" cy="287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Clean Energy for Sustainable Power Production in U.S.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03919" y="7629012"/>
            <a:ext cx="8680163" cy="1645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34"/>
              </a:lnSpc>
            </a:pPr>
            <a:r>
              <a:rPr lang="en-US" sz="4595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Sayed Ahmed Alalawi</a:t>
            </a:r>
          </a:p>
          <a:p>
            <a:pPr algn="ctr">
              <a:lnSpc>
                <a:spcPts val="6434"/>
              </a:lnSpc>
            </a:pPr>
            <a:r>
              <a:rPr lang="en-US" sz="4595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DAB 16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700000">
            <a:off x="-2526297" y="5791524"/>
            <a:ext cx="5536505" cy="5103651"/>
          </a:xfrm>
          <a:custGeom>
            <a:avLst/>
            <a:gdLst/>
            <a:ahLst/>
            <a:cxnLst/>
            <a:rect r="r" b="b" t="t" l="l"/>
            <a:pathLst>
              <a:path h="5103651" w="5536505">
                <a:moveTo>
                  <a:pt x="0" y="0"/>
                </a:moveTo>
                <a:lnTo>
                  <a:pt x="5536505" y="0"/>
                </a:lnTo>
                <a:lnTo>
                  <a:pt x="5536505" y="5103651"/>
                </a:lnTo>
                <a:lnTo>
                  <a:pt x="0" y="51036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3592337">
            <a:off x="-1825855" y="8133557"/>
            <a:ext cx="7300390" cy="8144822"/>
          </a:xfrm>
          <a:custGeom>
            <a:avLst/>
            <a:gdLst/>
            <a:ahLst/>
            <a:cxnLst/>
            <a:rect r="r" b="b" t="t" l="l"/>
            <a:pathLst>
              <a:path h="8144822" w="7300390">
                <a:moveTo>
                  <a:pt x="7300390" y="0"/>
                </a:moveTo>
                <a:lnTo>
                  <a:pt x="0" y="0"/>
                </a:lnTo>
                <a:lnTo>
                  <a:pt x="0" y="8144822"/>
                </a:lnTo>
                <a:lnTo>
                  <a:pt x="7300390" y="8144822"/>
                </a:lnTo>
                <a:lnTo>
                  <a:pt x="730039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55160" y="1461833"/>
            <a:ext cx="17695668" cy="8475409"/>
            <a:chOff x="0" y="0"/>
            <a:chExt cx="23594224" cy="11300546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59422" y="-2359422"/>
              <a:ext cx="28313069" cy="16019391"/>
            </a:xfrm>
            <a:prstGeom prst="rect">
              <a:avLst/>
            </a:prstGeom>
          </p:spPr>
        </p:pic>
        <p:grpSp>
          <p:nvGrpSpPr>
            <p:cNvPr name="Group 6" id="6"/>
            <p:cNvGrpSpPr/>
            <p:nvPr/>
          </p:nvGrpSpPr>
          <p:grpSpPr>
            <a:xfrm rot="0">
              <a:off x="0" y="150157"/>
              <a:ext cx="1344168" cy="11000232"/>
              <a:chOff x="0" y="0"/>
              <a:chExt cx="265515" cy="217288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2994423" y="510557"/>
            <a:ext cx="13248465" cy="8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61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Contribution To US Power Production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737054" y="1627387"/>
            <a:ext cx="8905504" cy="1729372"/>
            <a:chOff x="0" y="0"/>
            <a:chExt cx="1329618" cy="2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29618" cy="258200"/>
            </a:xfrm>
            <a:custGeom>
              <a:avLst/>
              <a:gdLst/>
              <a:ahLst/>
              <a:cxnLst/>
              <a:rect r="r" b="b" t="t" l="l"/>
              <a:pathLst>
                <a:path h="258200" w="1329618">
                  <a:moveTo>
                    <a:pt x="86934" y="0"/>
                  </a:moveTo>
                  <a:lnTo>
                    <a:pt x="1242684" y="0"/>
                  </a:lnTo>
                  <a:cubicBezTo>
                    <a:pt x="1265740" y="0"/>
                    <a:pt x="1287852" y="9159"/>
                    <a:pt x="1304155" y="25462"/>
                  </a:cubicBezTo>
                  <a:cubicBezTo>
                    <a:pt x="1320459" y="41766"/>
                    <a:pt x="1329618" y="63878"/>
                    <a:pt x="1329618" y="86934"/>
                  </a:cubicBezTo>
                  <a:lnTo>
                    <a:pt x="1329618" y="171266"/>
                  </a:lnTo>
                  <a:cubicBezTo>
                    <a:pt x="1329618" y="194323"/>
                    <a:pt x="1320459" y="216435"/>
                    <a:pt x="1304155" y="232738"/>
                  </a:cubicBezTo>
                  <a:cubicBezTo>
                    <a:pt x="1287852" y="249041"/>
                    <a:pt x="1265740" y="258200"/>
                    <a:pt x="1242684" y="258200"/>
                  </a:cubicBezTo>
                  <a:lnTo>
                    <a:pt x="86934" y="258200"/>
                  </a:lnTo>
                  <a:cubicBezTo>
                    <a:pt x="38922" y="258200"/>
                    <a:pt x="0" y="219279"/>
                    <a:pt x="0" y="171266"/>
                  </a:cubicBezTo>
                  <a:lnTo>
                    <a:pt x="0" y="86934"/>
                  </a:lnTo>
                  <a:cubicBezTo>
                    <a:pt x="0" y="63878"/>
                    <a:pt x="9159" y="41766"/>
                    <a:pt x="25462" y="25462"/>
                  </a:cubicBezTo>
                  <a:cubicBezTo>
                    <a:pt x="41766" y="9159"/>
                    <a:pt x="63878" y="0"/>
                    <a:pt x="86934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329618" cy="315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64137" y="3907627"/>
            <a:ext cx="11959726" cy="2098754"/>
            <a:chOff x="0" y="0"/>
            <a:chExt cx="1785622" cy="313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5622" cy="313350"/>
            </a:xfrm>
            <a:custGeom>
              <a:avLst/>
              <a:gdLst/>
              <a:ahLst/>
              <a:cxnLst/>
              <a:rect r="r" b="b" t="t" l="l"/>
              <a:pathLst>
                <a:path h="313350" w="1785622">
                  <a:moveTo>
                    <a:pt x="40782" y="0"/>
                  </a:moveTo>
                  <a:lnTo>
                    <a:pt x="1744840" y="0"/>
                  </a:lnTo>
                  <a:cubicBezTo>
                    <a:pt x="1755656" y="0"/>
                    <a:pt x="1766029" y="4297"/>
                    <a:pt x="1773677" y="11945"/>
                  </a:cubicBezTo>
                  <a:cubicBezTo>
                    <a:pt x="1781326" y="19593"/>
                    <a:pt x="1785622" y="29966"/>
                    <a:pt x="1785622" y="40782"/>
                  </a:cubicBezTo>
                  <a:lnTo>
                    <a:pt x="1785622" y="272568"/>
                  </a:lnTo>
                  <a:cubicBezTo>
                    <a:pt x="1785622" y="295091"/>
                    <a:pt x="1767363" y="313350"/>
                    <a:pt x="1744840" y="313350"/>
                  </a:cubicBezTo>
                  <a:lnTo>
                    <a:pt x="40782" y="313350"/>
                  </a:lnTo>
                  <a:cubicBezTo>
                    <a:pt x="29966" y="313350"/>
                    <a:pt x="19593" y="309053"/>
                    <a:pt x="11945" y="301405"/>
                  </a:cubicBezTo>
                  <a:cubicBezTo>
                    <a:pt x="4297" y="293757"/>
                    <a:pt x="0" y="283384"/>
                    <a:pt x="0" y="272568"/>
                  </a:cubicBezTo>
                  <a:lnTo>
                    <a:pt x="0" y="40782"/>
                  </a:lnTo>
                  <a:cubicBezTo>
                    <a:pt x="0" y="29966"/>
                    <a:pt x="4297" y="19593"/>
                    <a:pt x="11945" y="11945"/>
                  </a:cubicBezTo>
                  <a:cubicBezTo>
                    <a:pt x="19593" y="4297"/>
                    <a:pt x="29966" y="0"/>
                    <a:pt x="40782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85622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006334" y="4115391"/>
            <a:ext cx="6869479" cy="7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  <a:spcBef>
                <a:spcPct val="0"/>
              </a:spcBef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Fuel Utilized as Electricity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7037776" y="4857499"/>
            <a:ext cx="6838037" cy="12847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164137" y="6560859"/>
            <a:ext cx="11959726" cy="2098754"/>
            <a:chOff x="0" y="0"/>
            <a:chExt cx="1785622" cy="3133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85622" cy="313350"/>
            </a:xfrm>
            <a:custGeom>
              <a:avLst/>
              <a:gdLst/>
              <a:ahLst/>
              <a:cxnLst/>
              <a:rect r="r" b="b" t="t" l="l"/>
              <a:pathLst>
                <a:path h="313350" w="1785622">
                  <a:moveTo>
                    <a:pt x="40782" y="0"/>
                  </a:moveTo>
                  <a:lnTo>
                    <a:pt x="1744840" y="0"/>
                  </a:lnTo>
                  <a:cubicBezTo>
                    <a:pt x="1755656" y="0"/>
                    <a:pt x="1766029" y="4297"/>
                    <a:pt x="1773677" y="11945"/>
                  </a:cubicBezTo>
                  <a:cubicBezTo>
                    <a:pt x="1781326" y="19593"/>
                    <a:pt x="1785622" y="29966"/>
                    <a:pt x="1785622" y="40782"/>
                  </a:cubicBezTo>
                  <a:lnTo>
                    <a:pt x="1785622" y="272568"/>
                  </a:lnTo>
                  <a:cubicBezTo>
                    <a:pt x="1785622" y="295091"/>
                    <a:pt x="1767363" y="313350"/>
                    <a:pt x="1744840" y="313350"/>
                  </a:cubicBezTo>
                  <a:lnTo>
                    <a:pt x="40782" y="313350"/>
                  </a:lnTo>
                  <a:cubicBezTo>
                    <a:pt x="29966" y="313350"/>
                    <a:pt x="19593" y="309053"/>
                    <a:pt x="11945" y="301405"/>
                  </a:cubicBezTo>
                  <a:cubicBezTo>
                    <a:pt x="4297" y="293757"/>
                    <a:pt x="0" y="283384"/>
                    <a:pt x="0" y="272568"/>
                  </a:cubicBezTo>
                  <a:lnTo>
                    <a:pt x="0" y="40782"/>
                  </a:lnTo>
                  <a:cubicBezTo>
                    <a:pt x="0" y="29966"/>
                    <a:pt x="4297" y="19593"/>
                    <a:pt x="11945" y="11945"/>
                  </a:cubicBezTo>
                  <a:cubicBezTo>
                    <a:pt x="19593" y="4297"/>
                    <a:pt x="29966" y="0"/>
                    <a:pt x="40782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785622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262439" y="7415880"/>
            <a:ext cx="388712" cy="388712"/>
          </a:xfrm>
          <a:custGeom>
            <a:avLst/>
            <a:gdLst/>
            <a:ahLst/>
            <a:cxnLst/>
            <a:rect r="r" b="b" t="t" l="l"/>
            <a:pathLst>
              <a:path h="388712" w="388712">
                <a:moveTo>
                  <a:pt x="0" y="0"/>
                </a:moveTo>
                <a:lnTo>
                  <a:pt x="388711" y="0"/>
                </a:lnTo>
                <a:lnTo>
                  <a:pt x="388711" y="388712"/>
                </a:lnTo>
                <a:lnTo>
                  <a:pt x="0" y="3887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431272" y="4640147"/>
            <a:ext cx="604834" cy="604834"/>
          </a:xfrm>
          <a:custGeom>
            <a:avLst/>
            <a:gdLst/>
            <a:ahLst/>
            <a:cxnLst/>
            <a:rect r="r" b="b" t="t" l="l"/>
            <a:pathLst>
              <a:path h="604834" w="604834">
                <a:moveTo>
                  <a:pt x="0" y="0"/>
                </a:moveTo>
                <a:lnTo>
                  <a:pt x="604835" y="0"/>
                </a:lnTo>
                <a:lnTo>
                  <a:pt x="604835" y="604835"/>
                </a:lnTo>
                <a:lnTo>
                  <a:pt x="0" y="6048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175959" y="7339779"/>
            <a:ext cx="604834" cy="604834"/>
          </a:xfrm>
          <a:custGeom>
            <a:avLst/>
            <a:gdLst/>
            <a:ahLst/>
            <a:cxnLst/>
            <a:rect r="r" b="b" t="t" l="l"/>
            <a:pathLst>
              <a:path h="604834" w="604834">
                <a:moveTo>
                  <a:pt x="0" y="0"/>
                </a:moveTo>
                <a:lnTo>
                  <a:pt x="604834" y="0"/>
                </a:lnTo>
                <a:lnTo>
                  <a:pt x="604834" y="604834"/>
                </a:lnTo>
                <a:lnTo>
                  <a:pt x="0" y="6048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47674" y="1881892"/>
            <a:ext cx="8284264" cy="104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28"/>
              </a:lnSpc>
              <a:spcBef>
                <a:spcPct val="0"/>
              </a:spcBef>
            </a:pPr>
            <a:r>
              <a:rPr lang="en-US" sz="5806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O</a:t>
            </a:r>
            <a:r>
              <a:rPr lang="en-US" sz="5806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perational Performance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662719" y="4455556"/>
            <a:ext cx="2534833" cy="7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  <a:spcBef>
                <a:spcPct val="0"/>
              </a:spcBef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Efficiency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06334" y="4779551"/>
            <a:ext cx="6869479" cy="7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  <a:spcBef>
                <a:spcPct val="0"/>
              </a:spcBef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Fuel Consumed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729374" y="7176766"/>
            <a:ext cx="2285245" cy="797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2"/>
              </a:lnSpc>
              <a:spcBef>
                <a:spcPct val="0"/>
              </a:spcBef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Lost Fuel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51150" y="7133393"/>
            <a:ext cx="3999088" cy="10938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Fuel Utilized</a:t>
            </a:r>
          </a:p>
          <a:p>
            <a:pPr algn="ctr">
              <a:lnSpc>
                <a:spcPts val="3999"/>
              </a:lnSpc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as Electricity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17958" y="7190049"/>
            <a:ext cx="3185334" cy="1009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7"/>
              </a:lnSpc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Fuel</a:t>
            </a:r>
          </a:p>
          <a:p>
            <a:pPr algn="ctr">
              <a:lnSpc>
                <a:spcPts val="3647"/>
              </a:lnSpc>
            </a:pPr>
            <a:r>
              <a:rPr lang="en-US" sz="4394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Consumed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72432"/>
            <a:ext cx="12903261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Operational Performance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54944" y="1417081"/>
            <a:ext cx="3578111" cy="789020"/>
            <a:chOff x="0" y="0"/>
            <a:chExt cx="942383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2383" cy="207808"/>
            </a:xfrm>
            <a:custGeom>
              <a:avLst/>
              <a:gdLst/>
              <a:ahLst/>
              <a:cxnLst/>
              <a:rect r="r" b="b" t="t" l="l"/>
              <a:pathLst>
                <a:path h="207808" w="942383">
                  <a:moveTo>
                    <a:pt x="103904" y="0"/>
                  </a:moveTo>
                  <a:lnTo>
                    <a:pt x="838479" y="0"/>
                  </a:lnTo>
                  <a:cubicBezTo>
                    <a:pt x="866036" y="0"/>
                    <a:pt x="892465" y="10947"/>
                    <a:pt x="911950" y="30433"/>
                  </a:cubicBezTo>
                  <a:cubicBezTo>
                    <a:pt x="931436" y="49918"/>
                    <a:pt x="942383" y="76347"/>
                    <a:pt x="942383" y="103904"/>
                  </a:cubicBezTo>
                  <a:lnTo>
                    <a:pt x="942383" y="103904"/>
                  </a:lnTo>
                  <a:cubicBezTo>
                    <a:pt x="942383" y="131461"/>
                    <a:pt x="931436" y="157889"/>
                    <a:pt x="911950" y="177375"/>
                  </a:cubicBezTo>
                  <a:cubicBezTo>
                    <a:pt x="892465" y="196861"/>
                    <a:pt x="866036" y="207808"/>
                    <a:pt x="83847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238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79502" y="1573436"/>
            <a:ext cx="312899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Efficiency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78269" y="1810864"/>
            <a:ext cx="16531462" cy="8365358"/>
            <a:chOff x="0" y="0"/>
            <a:chExt cx="22041949" cy="1115381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204195" y="-1205251"/>
              <a:ext cx="26450339" cy="14563257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187874" y="0"/>
              <a:ext cx="1344168" cy="11000232"/>
              <a:chOff x="0" y="0"/>
              <a:chExt cx="265515" cy="21728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72432"/>
            <a:ext cx="12903261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Operational Performance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54944" y="1417081"/>
            <a:ext cx="3578111" cy="789020"/>
            <a:chOff x="0" y="0"/>
            <a:chExt cx="942383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2383" cy="207808"/>
            </a:xfrm>
            <a:custGeom>
              <a:avLst/>
              <a:gdLst/>
              <a:ahLst/>
              <a:cxnLst/>
              <a:rect r="r" b="b" t="t" l="l"/>
              <a:pathLst>
                <a:path h="207808" w="942383">
                  <a:moveTo>
                    <a:pt x="103904" y="0"/>
                  </a:moveTo>
                  <a:lnTo>
                    <a:pt x="838479" y="0"/>
                  </a:lnTo>
                  <a:cubicBezTo>
                    <a:pt x="866036" y="0"/>
                    <a:pt x="892465" y="10947"/>
                    <a:pt x="911950" y="30433"/>
                  </a:cubicBezTo>
                  <a:cubicBezTo>
                    <a:pt x="931436" y="49918"/>
                    <a:pt x="942383" y="76347"/>
                    <a:pt x="942383" y="103904"/>
                  </a:cubicBezTo>
                  <a:lnTo>
                    <a:pt x="942383" y="103904"/>
                  </a:lnTo>
                  <a:cubicBezTo>
                    <a:pt x="942383" y="131461"/>
                    <a:pt x="931436" y="157889"/>
                    <a:pt x="911950" y="177375"/>
                  </a:cubicBezTo>
                  <a:cubicBezTo>
                    <a:pt x="892465" y="196861"/>
                    <a:pt x="866036" y="207808"/>
                    <a:pt x="83847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238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79502" y="1573436"/>
            <a:ext cx="312899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Lost Fuel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87183" y="1544861"/>
            <a:ext cx="16917742" cy="8250174"/>
            <a:chOff x="0" y="0"/>
            <a:chExt cx="22556989" cy="1100023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255699" y="-1694549"/>
              <a:ext cx="27068387" cy="14666265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55356" y="0"/>
              <a:ext cx="1344168" cy="11000232"/>
              <a:chOff x="0" y="0"/>
              <a:chExt cx="265515" cy="21728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260478" y="1028700"/>
            <a:ext cx="9742932" cy="1715987"/>
            <a:chOff x="0" y="0"/>
            <a:chExt cx="1465995" cy="2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65995" cy="258200"/>
            </a:xfrm>
            <a:custGeom>
              <a:avLst/>
              <a:gdLst/>
              <a:ahLst/>
              <a:cxnLst/>
              <a:rect r="r" b="b" t="t" l="l"/>
              <a:pathLst>
                <a:path h="258200" w="1465995">
                  <a:moveTo>
                    <a:pt x="79462" y="0"/>
                  </a:moveTo>
                  <a:lnTo>
                    <a:pt x="1386533" y="0"/>
                  </a:lnTo>
                  <a:cubicBezTo>
                    <a:pt x="1430419" y="0"/>
                    <a:pt x="1465995" y="35576"/>
                    <a:pt x="1465995" y="79462"/>
                  </a:cubicBezTo>
                  <a:lnTo>
                    <a:pt x="1465995" y="178738"/>
                  </a:lnTo>
                  <a:cubicBezTo>
                    <a:pt x="1465995" y="199813"/>
                    <a:pt x="1457623" y="220025"/>
                    <a:pt x="1442721" y="234927"/>
                  </a:cubicBezTo>
                  <a:cubicBezTo>
                    <a:pt x="1427819" y="249829"/>
                    <a:pt x="1407607" y="258200"/>
                    <a:pt x="1386533" y="258200"/>
                  </a:cubicBezTo>
                  <a:lnTo>
                    <a:pt x="79462" y="258200"/>
                  </a:lnTo>
                  <a:cubicBezTo>
                    <a:pt x="35576" y="258200"/>
                    <a:pt x="0" y="222624"/>
                    <a:pt x="0" y="178738"/>
                  </a:cubicBezTo>
                  <a:lnTo>
                    <a:pt x="0" y="79462"/>
                  </a:lnTo>
                  <a:cubicBezTo>
                    <a:pt x="0" y="58387"/>
                    <a:pt x="8372" y="38176"/>
                    <a:pt x="23274" y="23274"/>
                  </a:cubicBezTo>
                  <a:cubicBezTo>
                    <a:pt x="38176" y="8372"/>
                    <a:pt x="58387" y="0"/>
                    <a:pt x="79462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65995" cy="315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554542" y="3315090"/>
            <a:ext cx="11154804" cy="1615836"/>
            <a:chOff x="0" y="0"/>
            <a:chExt cx="1678436" cy="24313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8436" cy="243131"/>
            </a:xfrm>
            <a:custGeom>
              <a:avLst/>
              <a:gdLst/>
              <a:ahLst/>
              <a:cxnLst/>
              <a:rect r="r" b="b" t="t" l="l"/>
              <a:pathLst>
                <a:path h="243131" w="1678436">
                  <a:moveTo>
                    <a:pt x="43725" y="0"/>
                  </a:moveTo>
                  <a:lnTo>
                    <a:pt x="1634711" y="0"/>
                  </a:lnTo>
                  <a:cubicBezTo>
                    <a:pt x="1658859" y="0"/>
                    <a:pt x="1678436" y="19576"/>
                    <a:pt x="1678436" y="43725"/>
                  </a:cubicBezTo>
                  <a:lnTo>
                    <a:pt x="1678436" y="199406"/>
                  </a:lnTo>
                  <a:cubicBezTo>
                    <a:pt x="1678436" y="223555"/>
                    <a:pt x="1658859" y="243131"/>
                    <a:pt x="1634711" y="243131"/>
                  </a:cubicBezTo>
                  <a:lnTo>
                    <a:pt x="43725" y="243131"/>
                  </a:lnTo>
                  <a:cubicBezTo>
                    <a:pt x="32128" y="243131"/>
                    <a:pt x="21007" y="238524"/>
                    <a:pt x="12807" y="230324"/>
                  </a:cubicBezTo>
                  <a:cubicBezTo>
                    <a:pt x="4607" y="222124"/>
                    <a:pt x="0" y="211003"/>
                    <a:pt x="0" y="199406"/>
                  </a:cubicBezTo>
                  <a:lnTo>
                    <a:pt x="0" y="43725"/>
                  </a:lnTo>
                  <a:cubicBezTo>
                    <a:pt x="0" y="19576"/>
                    <a:pt x="19576" y="0"/>
                    <a:pt x="43725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78436" cy="300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645933" y="1289433"/>
            <a:ext cx="8972022" cy="103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66"/>
              </a:lnSpc>
              <a:spcBef>
                <a:spcPct val="0"/>
              </a:spcBef>
            </a:pPr>
            <a:r>
              <a:rPr lang="en-US" sz="5761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 Infrastructure Comparison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25884" y="3608705"/>
            <a:ext cx="7812121" cy="88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4885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Plants Over Time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748090" y="5502426"/>
            <a:ext cx="11154804" cy="1615836"/>
            <a:chOff x="0" y="0"/>
            <a:chExt cx="1678436" cy="24313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78436" cy="243131"/>
            </a:xfrm>
            <a:custGeom>
              <a:avLst/>
              <a:gdLst/>
              <a:ahLst/>
              <a:cxnLst/>
              <a:rect r="r" b="b" t="t" l="l"/>
              <a:pathLst>
                <a:path h="243131" w="1678436">
                  <a:moveTo>
                    <a:pt x="43725" y="0"/>
                  </a:moveTo>
                  <a:lnTo>
                    <a:pt x="1634711" y="0"/>
                  </a:lnTo>
                  <a:cubicBezTo>
                    <a:pt x="1658859" y="0"/>
                    <a:pt x="1678436" y="19576"/>
                    <a:pt x="1678436" y="43725"/>
                  </a:cubicBezTo>
                  <a:lnTo>
                    <a:pt x="1678436" y="199406"/>
                  </a:lnTo>
                  <a:cubicBezTo>
                    <a:pt x="1678436" y="223555"/>
                    <a:pt x="1658859" y="243131"/>
                    <a:pt x="1634711" y="243131"/>
                  </a:cubicBezTo>
                  <a:lnTo>
                    <a:pt x="43725" y="243131"/>
                  </a:lnTo>
                  <a:cubicBezTo>
                    <a:pt x="32128" y="243131"/>
                    <a:pt x="21007" y="238524"/>
                    <a:pt x="12807" y="230324"/>
                  </a:cubicBezTo>
                  <a:cubicBezTo>
                    <a:pt x="4607" y="222124"/>
                    <a:pt x="0" y="211003"/>
                    <a:pt x="0" y="199406"/>
                  </a:cubicBezTo>
                  <a:lnTo>
                    <a:pt x="0" y="43725"/>
                  </a:lnTo>
                  <a:cubicBezTo>
                    <a:pt x="0" y="19576"/>
                    <a:pt x="19576" y="0"/>
                    <a:pt x="43725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678436" cy="300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248171" y="5796041"/>
            <a:ext cx="8154642" cy="88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4885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Plants Distribution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748090" y="7689763"/>
            <a:ext cx="11154804" cy="1615836"/>
            <a:chOff x="0" y="0"/>
            <a:chExt cx="1678436" cy="24313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78436" cy="243131"/>
            </a:xfrm>
            <a:custGeom>
              <a:avLst/>
              <a:gdLst/>
              <a:ahLst/>
              <a:cxnLst/>
              <a:rect r="r" b="b" t="t" l="l"/>
              <a:pathLst>
                <a:path h="243131" w="1678436">
                  <a:moveTo>
                    <a:pt x="43725" y="0"/>
                  </a:moveTo>
                  <a:lnTo>
                    <a:pt x="1634711" y="0"/>
                  </a:lnTo>
                  <a:cubicBezTo>
                    <a:pt x="1658859" y="0"/>
                    <a:pt x="1678436" y="19576"/>
                    <a:pt x="1678436" y="43725"/>
                  </a:cubicBezTo>
                  <a:lnTo>
                    <a:pt x="1678436" y="199406"/>
                  </a:lnTo>
                  <a:cubicBezTo>
                    <a:pt x="1678436" y="223555"/>
                    <a:pt x="1658859" y="243131"/>
                    <a:pt x="1634711" y="243131"/>
                  </a:cubicBezTo>
                  <a:lnTo>
                    <a:pt x="43725" y="243131"/>
                  </a:lnTo>
                  <a:cubicBezTo>
                    <a:pt x="32128" y="243131"/>
                    <a:pt x="21007" y="238524"/>
                    <a:pt x="12807" y="230324"/>
                  </a:cubicBezTo>
                  <a:cubicBezTo>
                    <a:pt x="4607" y="222124"/>
                    <a:pt x="0" y="211003"/>
                    <a:pt x="0" y="199406"/>
                  </a:cubicBezTo>
                  <a:lnTo>
                    <a:pt x="0" y="43725"/>
                  </a:lnTo>
                  <a:cubicBezTo>
                    <a:pt x="0" y="19576"/>
                    <a:pt x="19576" y="0"/>
                    <a:pt x="43725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78436" cy="300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5248171" y="7983378"/>
            <a:ext cx="8154642" cy="885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40"/>
              </a:lnSpc>
              <a:spcBef>
                <a:spcPct val="0"/>
              </a:spcBef>
            </a:pPr>
            <a:r>
              <a:rPr lang="en-US" sz="4885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Electricity Generated / Area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62907"/>
            <a:ext cx="13058603" cy="117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4"/>
              </a:lnSpc>
            </a:pP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Inf</a:t>
            </a: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rastructure Comparison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630937" y="1417081"/>
            <a:ext cx="3026127" cy="789020"/>
            <a:chOff x="0" y="0"/>
            <a:chExt cx="797005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7005" cy="207808"/>
            </a:xfrm>
            <a:custGeom>
              <a:avLst/>
              <a:gdLst/>
              <a:ahLst/>
              <a:cxnLst/>
              <a:rect r="r" b="b" t="t" l="l"/>
              <a:pathLst>
                <a:path h="207808" w="797005">
                  <a:moveTo>
                    <a:pt x="103904" y="0"/>
                  </a:moveTo>
                  <a:lnTo>
                    <a:pt x="693101" y="0"/>
                  </a:lnTo>
                  <a:cubicBezTo>
                    <a:pt x="720658" y="0"/>
                    <a:pt x="747086" y="10947"/>
                    <a:pt x="766572" y="30433"/>
                  </a:cubicBezTo>
                  <a:cubicBezTo>
                    <a:pt x="786058" y="49918"/>
                    <a:pt x="797005" y="76347"/>
                    <a:pt x="797005" y="103904"/>
                  </a:cubicBezTo>
                  <a:lnTo>
                    <a:pt x="797005" y="103904"/>
                  </a:lnTo>
                  <a:cubicBezTo>
                    <a:pt x="797005" y="131461"/>
                    <a:pt x="786058" y="157889"/>
                    <a:pt x="766572" y="177375"/>
                  </a:cubicBezTo>
                  <a:cubicBezTo>
                    <a:pt x="747086" y="196861"/>
                    <a:pt x="720658" y="207808"/>
                    <a:pt x="693101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7005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630937" y="1574162"/>
            <a:ext cx="302612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Plants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1811591"/>
            <a:ext cx="17506002" cy="8250174"/>
            <a:chOff x="0" y="0"/>
            <a:chExt cx="23341336" cy="1100023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34134" y="-1808121"/>
              <a:ext cx="28009603" cy="14674843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27818" y="0"/>
              <a:ext cx="1855408" cy="11000232"/>
              <a:chOff x="0" y="0"/>
              <a:chExt cx="366500" cy="21728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66500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366500">
                    <a:moveTo>
                      <a:pt x="0" y="0"/>
                    </a:moveTo>
                    <a:lnTo>
                      <a:pt x="366500" y="0"/>
                    </a:lnTo>
                    <a:lnTo>
                      <a:pt x="366500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366500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62907"/>
            <a:ext cx="13058603" cy="117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4"/>
              </a:lnSpc>
            </a:pP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Inf</a:t>
            </a: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rastructure Comparison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78607" y="1417081"/>
            <a:ext cx="3890235" cy="789020"/>
            <a:chOff x="0" y="0"/>
            <a:chExt cx="1024589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4589" cy="207808"/>
            </a:xfrm>
            <a:custGeom>
              <a:avLst/>
              <a:gdLst/>
              <a:ahLst/>
              <a:cxnLst/>
              <a:rect r="r" b="b" t="t" l="l"/>
              <a:pathLst>
                <a:path h="207808" w="1024589">
                  <a:moveTo>
                    <a:pt x="103904" y="0"/>
                  </a:moveTo>
                  <a:lnTo>
                    <a:pt x="920685" y="0"/>
                  </a:lnTo>
                  <a:cubicBezTo>
                    <a:pt x="948242" y="0"/>
                    <a:pt x="974670" y="10947"/>
                    <a:pt x="994156" y="30433"/>
                  </a:cubicBezTo>
                  <a:cubicBezTo>
                    <a:pt x="1013642" y="49918"/>
                    <a:pt x="1024589" y="76347"/>
                    <a:pt x="1024589" y="103904"/>
                  </a:cubicBezTo>
                  <a:lnTo>
                    <a:pt x="1024589" y="103904"/>
                  </a:lnTo>
                  <a:cubicBezTo>
                    <a:pt x="1024589" y="131461"/>
                    <a:pt x="1013642" y="157889"/>
                    <a:pt x="994156" y="177375"/>
                  </a:cubicBezTo>
                  <a:cubicBezTo>
                    <a:pt x="974670" y="196861"/>
                    <a:pt x="948242" y="207808"/>
                    <a:pt x="920685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24589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38752" y="2301351"/>
            <a:ext cx="7430968" cy="575015"/>
          </a:xfrm>
          <a:custGeom>
            <a:avLst/>
            <a:gdLst/>
            <a:ahLst/>
            <a:cxnLst/>
            <a:rect r="r" b="b" t="t" l="l"/>
            <a:pathLst>
              <a:path h="575015" w="7430968">
                <a:moveTo>
                  <a:pt x="0" y="0"/>
                </a:moveTo>
                <a:lnTo>
                  <a:pt x="7430968" y="0"/>
                </a:lnTo>
                <a:lnTo>
                  <a:pt x="7430968" y="575015"/>
                </a:lnTo>
                <a:lnTo>
                  <a:pt x="0" y="575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50616" y="1574162"/>
            <a:ext cx="374621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Plant Distribution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908503" y="2876366"/>
            <a:ext cx="12470994" cy="7114285"/>
            <a:chOff x="0" y="0"/>
            <a:chExt cx="16627993" cy="94857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627993" cy="9485713"/>
            </a:xfrm>
            <a:custGeom>
              <a:avLst/>
              <a:gdLst/>
              <a:ahLst/>
              <a:cxnLst/>
              <a:rect r="r" b="b" t="t" l="l"/>
              <a:pathLst>
                <a:path h="9485713" w="16627993">
                  <a:moveTo>
                    <a:pt x="0" y="0"/>
                  </a:moveTo>
                  <a:lnTo>
                    <a:pt x="16627993" y="0"/>
                  </a:lnTo>
                  <a:lnTo>
                    <a:pt x="16627993" y="9485713"/>
                  </a:lnTo>
                  <a:lnTo>
                    <a:pt x="0" y="9485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16421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0115692" y="5747400"/>
              <a:ext cx="2931598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North Carolina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659549" y="6771810"/>
              <a:ext cx="1164606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Texas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678458" y="5388578"/>
              <a:ext cx="1961874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California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631513" y="3190144"/>
              <a:ext cx="1326841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Illinois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0590579" y="2923298"/>
              <a:ext cx="2636224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Pennsylvania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62907"/>
            <a:ext cx="13058603" cy="1173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04"/>
              </a:lnSpc>
            </a:pP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Inf</a:t>
            </a:r>
            <a:r>
              <a:rPr lang="en-US" sz="82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rastructure Comparison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272158" y="1417081"/>
            <a:ext cx="6503133" cy="789020"/>
            <a:chOff x="0" y="0"/>
            <a:chExt cx="1712759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2759" cy="207808"/>
            </a:xfrm>
            <a:custGeom>
              <a:avLst/>
              <a:gdLst/>
              <a:ahLst/>
              <a:cxnLst/>
              <a:rect r="r" b="b" t="t" l="l"/>
              <a:pathLst>
                <a:path h="207808" w="1712759">
                  <a:moveTo>
                    <a:pt x="75001" y="0"/>
                  </a:moveTo>
                  <a:lnTo>
                    <a:pt x="1637758" y="0"/>
                  </a:lnTo>
                  <a:cubicBezTo>
                    <a:pt x="1679180" y="0"/>
                    <a:pt x="1712759" y="33579"/>
                    <a:pt x="1712759" y="75001"/>
                  </a:cubicBezTo>
                  <a:lnTo>
                    <a:pt x="1712759" y="132807"/>
                  </a:lnTo>
                  <a:cubicBezTo>
                    <a:pt x="1712759" y="174229"/>
                    <a:pt x="1679180" y="207808"/>
                    <a:pt x="1637758" y="207808"/>
                  </a:cubicBezTo>
                  <a:lnTo>
                    <a:pt x="75001" y="207808"/>
                  </a:lnTo>
                  <a:cubicBezTo>
                    <a:pt x="33579" y="207808"/>
                    <a:pt x="0" y="174229"/>
                    <a:pt x="0" y="132807"/>
                  </a:cubicBezTo>
                  <a:lnTo>
                    <a:pt x="0" y="75001"/>
                  </a:lnTo>
                  <a:cubicBezTo>
                    <a:pt x="0" y="33579"/>
                    <a:pt x="33579" y="0"/>
                    <a:pt x="75001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12759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258155" y="1530805"/>
            <a:ext cx="164592" cy="196795"/>
          </a:xfrm>
          <a:custGeom>
            <a:avLst/>
            <a:gdLst/>
            <a:ahLst/>
            <a:cxnLst/>
            <a:rect r="r" b="b" t="t" l="l"/>
            <a:pathLst>
              <a:path h="196795" w="164592">
                <a:moveTo>
                  <a:pt x="0" y="0"/>
                </a:moveTo>
                <a:lnTo>
                  <a:pt x="164592" y="0"/>
                </a:lnTo>
                <a:lnTo>
                  <a:pt x="164592" y="196794"/>
                </a:lnTo>
                <a:lnTo>
                  <a:pt x="0" y="1967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72158" y="1574162"/>
            <a:ext cx="6503133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Generation / Area (MWh/Km 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55160" y="1574450"/>
            <a:ext cx="17751930" cy="8628558"/>
            <a:chOff x="0" y="0"/>
            <a:chExt cx="23669240" cy="11504744"/>
          </a:xfrm>
        </p:grpSpPr>
        <p:pic>
          <p:nvPicPr>
            <p:cNvPr name="Picture 11" id="11">
              <a:hlinkClick r:id="rId7" tooltip="https://docs.wind-watch.org/US-footprints-Strata-2017.pdf"/>
            </p:cNvPr>
            <p:cNvPicPr>
              <a:picLocks noChangeAspect="true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0">
              <a:off x="-2213418" y="-2148770"/>
              <a:ext cx="28235627" cy="16006484"/>
            </a:xfrm>
            <a:prstGeom prst="rect">
              <a:avLst/>
            </a:prstGeom>
          </p:spPr>
        </p:pic>
        <p:grpSp>
          <p:nvGrpSpPr>
            <p:cNvPr name="Group 12" id="12"/>
            <p:cNvGrpSpPr/>
            <p:nvPr/>
          </p:nvGrpSpPr>
          <p:grpSpPr>
            <a:xfrm rot="0">
              <a:off x="0" y="0"/>
              <a:ext cx="1344168" cy="11000232"/>
              <a:chOff x="0" y="0"/>
              <a:chExt cx="265515" cy="217288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89740" y="3051909"/>
            <a:ext cx="4908520" cy="1570798"/>
            <a:chOff x="0" y="0"/>
            <a:chExt cx="806840" cy="2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06840" cy="258200"/>
            </a:xfrm>
            <a:custGeom>
              <a:avLst/>
              <a:gdLst/>
              <a:ahLst/>
              <a:cxnLst/>
              <a:rect r="r" b="b" t="t" l="l"/>
              <a:pathLst>
                <a:path h="258200" w="806840">
                  <a:moveTo>
                    <a:pt x="129100" y="0"/>
                  </a:moveTo>
                  <a:lnTo>
                    <a:pt x="677739" y="0"/>
                  </a:lnTo>
                  <a:cubicBezTo>
                    <a:pt x="711979" y="0"/>
                    <a:pt x="744816" y="13602"/>
                    <a:pt x="769027" y="37813"/>
                  </a:cubicBezTo>
                  <a:cubicBezTo>
                    <a:pt x="793238" y="62024"/>
                    <a:pt x="806840" y="94861"/>
                    <a:pt x="806840" y="129100"/>
                  </a:cubicBezTo>
                  <a:lnTo>
                    <a:pt x="806840" y="129100"/>
                  </a:lnTo>
                  <a:cubicBezTo>
                    <a:pt x="806840" y="163340"/>
                    <a:pt x="793238" y="196177"/>
                    <a:pt x="769027" y="220388"/>
                  </a:cubicBezTo>
                  <a:cubicBezTo>
                    <a:pt x="744816" y="244599"/>
                    <a:pt x="711979" y="258200"/>
                    <a:pt x="677739" y="258200"/>
                  </a:cubicBezTo>
                  <a:lnTo>
                    <a:pt x="129100" y="258200"/>
                  </a:lnTo>
                  <a:cubicBezTo>
                    <a:pt x="94861" y="258200"/>
                    <a:pt x="62024" y="244599"/>
                    <a:pt x="37813" y="220388"/>
                  </a:cubicBezTo>
                  <a:cubicBezTo>
                    <a:pt x="13602" y="196177"/>
                    <a:pt x="0" y="163340"/>
                    <a:pt x="0" y="129100"/>
                  </a:cubicBezTo>
                  <a:lnTo>
                    <a:pt x="0" y="129100"/>
                  </a:lnTo>
                  <a:cubicBezTo>
                    <a:pt x="0" y="94861"/>
                    <a:pt x="13602" y="62024"/>
                    <a:pt x="37813" y="37813"/>
                  </a:cubicBezTo>
                  <a:cubicBezTo>
                    <a:pt x="62024" y="13602"/>
                    <a:pt x="94861" y="0"/>
                    <a:pt x="129100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06840" cy="315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712460" y="5328782"/>
            <a:ext cx="10863081" cy="1906309"/>
            <a:chOff x="0" y="0"/>
            <a:chExt cx="1785622" cy="313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5622" cy="313350"/>
            </a:xfrm>
            <a:custGeom>
              <a:avLst/>
              <a:gdLst/>
              <a:ahLst/>
              <a:cxnLst/>
              <a:rect r="r" b="b" t="t" l="l"/>
              <a:pathLst>
                <a:path h="313350" w="1785622">
                  <a:moveTo>
                    <a:pt x="44899" y="0"/>
                  </a:moveTo>
                  <a:lnTo>
                    <a:pt x="1740723" y="0"/>
                  </a:lnTo>
                  <a:cubicBezTo>
                    <a:pt x="1752631" y="0"/>
                    <a:pt x="1764051" y="4730"/>
                    <a:pt x="1772472" y="13151"/>
                  </a:cubicBezTo>
                  <a:cubicBezTo>
                    <a:pt x="1780892" y="21571"/>
                    <a:pt x="1785622" y="32991"/>
                    <a:pt x="1785622" y="44899"/>
                  </a:cubicBezTo>
                  <a:lnTo>
                    <a:pt x="1785622" y="268451"/>
                  </a:lnTo>
                  <a:cubicBezTo>
                    <a:pt x="1785622" y="293248"/>
                    <a:pt x="1765520" y="313350"/>
                    <a:pt x="1740723" y="313350"/>
                  </a:cubicBezTo>
                  <a:lnTo>
                    <a:pt x="44899" y="313350"/>
                  </a:lnTo>
                  <a:cubicBezTo>
                    <a:pt x="32991" y="313350"/>
                    <a:pt x="21571" y="308620"/>
                    <a:pt x="13151" y="300200"/>
                  </a:cubicBezTo>
                  <a:cubicBezTo>
                    <a:pt x="4730" y="291779"/>
                    <a:pt x="0" y="280359"/>
                    <a:pt x="0" y="268451"/>
                  </a:cubicBezTo>
                  <a:lnTo>
                    <a:pt x="0" y="44899"/>
                  </a:lnTo>
                  <a:cubicBezTo>
                    <a:pt x="0" y="32991"/>
                    <a:pt x="4730" y="21571"/>
                    <a:pt x="13151" y="13151"/>
                  </a:cubicBezTo>
                  <a:cubicBezTo>
                    <a:pt x="21571" y="4730"/>
                    <a:pt x="32991" y="0"/>
                    <a:pt x="4489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85622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02347" y="5524318"/>
            <a:ext cx="6239583" cy="7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Fuel Consumed (MMBTU)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7230906" y="6191556"/>
            <a:ext cx="6211024" cy="1166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6680015" y="5994134"/>
            <a:ext cx="549374" cy="549374"/>
          </a:xfrm>
          <a:custGeom>
            <a:avLst/>
            <a:gdLst/>
            <a:ahLst/>
            <a:cxnLst/>
            <a:rect r="r" b="b" t="t" l="l"/>
            <a:pathLst>
              <a:path h="549374" w="549374">
                <a:moveTo>
                  <a:pt x="0" y="0"/>
                </a:moveTo>
                <a:lnTo>
                  <a:pt x="549375" y="0"/>
                </a:lnTo>
                <a:lnTo>
                  <a:pt x="549375" y="549374"/>
                </a:lnTo>
                <a:lnTo>
                  <a:pt x="0" y="549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904840" y="3286407"/>
            <a:ext cx="4478319" cy="9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3"/>
              </a:lnSpc>
              <a:spcBef>
                <a:spcPct val="0"/>
              </a:spcBef>
            </a:pPr>
            <a:r>
              <a:rPr lang="en-US" sz="5273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Heat Rate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94565" y="5833291"/>
            <a:ext cx="2243921" cy="7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Heat Rate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64069" y="6069135"/>
            <a:ext cx="6516139" cy="7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Electricity Produced (MWh)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4794" y="85725"/>
            <a:ext cx="4918412" cy="1622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Heat Rate</a:t>
            </a:r>
          </a:p>
          <a:p>
            <a:pPr algn="ctr">
              <a:lnSpc>
                <a:spcPts val="3959"/>
              </a:lnSpc>
            </a:pPr>
            <a:r>
              <a:rPr lang="en-US" sz="39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(</a:t>
            </a:r>
            <a:r>
              <a:rPr lang="en-US" sz="399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MMBTU/MWh)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55160" y="1574450"/>
            <a:ext cx="17751930" cy="8609198"/>
            <a:chOff x="0" y="0"/>
            <a:chExt cx="23669240" cy="1147893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29158" y="-2185106"/>
              <a:ext cx="28361888" cy="16027527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0">
              <a:off x="0" y="0"/>
              <a:ext cx="1344168" cy="11000232"/>
              <a:chOff x="0" y="0"/>
              <a:chExt cx="265515" cy="21728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03385" y="2047868"/>
            <a:ext cx="10292451" cy="7000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73"/>
              </a:lnSpc>
            </a:pPr>
            <a:r>
              <a:rPr lang="en-US" sz="3392">
                <a:solidFill>
                  <a:srgbClr val="3F7500"/>
                </a:solidFill>
                <a:latin typeface="Orelega One"/>
                <a:ea typeface="Orelega One"/>
                <a:cs typeface="Orelega One"/>
                <a:sym typeface="Orelega One"/>
              </a:rPr>
              <a:t>Sustainable energy </a:t>
            </a:r>
            <a:r>
              <a:rPr lang="en-US" sz="339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is one of the key SDGs that Bahrain aims to achieve by </a:t>
            </a:r>
            <a:r>
              <a:rPr lang="en-US" sz="3392">
                <a:solidFill>
                  <a:srgbClr val="3F7500"/>
                </a:solidFill>
                <a:latin typeface="Orelega One"/>
                <a:ea typeface="Orelega One"/>
                <a:cs typeface="Orelega One"/>
                <a:sym typeface="Orelega One"/>
              </a:rPr>
              <a:t>2050</a:t>
            </a:r>
            <a:r>
              <a:rPr lang="en-US" sz="339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. To move toward this objective, the country is reducing its reliance on</a:t>
            </a:r>
            <a:r>
              <a:rPr lang="en-US" sz="3392">
                <a:solidFill>
                  <a:srgbClr val="3F7500"/>
                </a:solidFill>
                <a:latin typeface="Orelega One"/>
                <a:ea typeface="Orelega One"/>
                <a:cs typeface="Orelega One"/>
                <a:sym typeface="Orelega One"/>
              </a:rPr>
              <a:t> natural gas </a:t>
            </a:r>
            <a:r>
              <a:rPr lang="en-US" sz="339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by </a:t>
            </a:r>
            <a:r>
              <a:rPr lang="en-US" sz="3392">
                <a:solidFill>
                  <a:srgbClr val="3F7500"/>
                </a:solidFill>
                <a:latin typeface="Orelega One"/>
                <a:ea typeface="Orelega One"/>
                <a:cs typeface="Orelega One"/>
                <a:sym typeface="Orelega One"/>
              </a:rPr>
              <a:t>integrating renewable power sources</a:t>
            </a:r>
            <a:r>
              <a:rPr lang="en-US" sz="339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into its energy mix. The </a:t>
            </a:r>
            <a:r>
              <a:rPr lang="en-US" sz="3392">
                <a:solidFill>
                  <a:srgbClr val="3F7500"/>
                </a:solidFill>
                <a:latin typeface="Orelega One"/>
                <a:ea typeface="Orelega One"/>
                <a:cs typeface="Orelega One"/>
                <a:sym typeface="Orelega One"/>
              </a:rPr>
              <a:t>United States, </a:t>
            </a:r>
            <a:r>
              <a:rPr lang="en-US" sz="339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one of the global leaders in renewable energy deployment, offers valuable insights and best practices. Studying the U.S. experience can help Bahrain </a:t>
            </a:r>
            <a:r>
              <a:rPr lang="en-US" sz="3392">
                <a:solidFill>
                  <a:srgbClr val="3F7500"/>
                </a:solidFill>
                <a:latin typeface="Orelega One"/>
                <a:ea typeface="Orelega One"/>
                <a:cs typeface="Orelega One"/>
                <a:sym typeface="Orelega One"/>
              </a:rPr>
              <a:t>identify effective strategies and adapt suitable technologies.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8241664"/>
            <a:ext cx="2045336" cy="2045336"/>
          </a:xfrm>
          <a:custGeom>
            <a:avLst/>
            <a:gdLst/>
            <a:ahLst/>
            <a:cxnLst/>
            <a:rect r="r" b="b" t="t" l="l"/>
            <a:pathLst>
              <a:path h="2045336" w="2045336">
                <a:moveTo>
                  <a:pt x="0" y="0"/>
                </a:moveTo>
                <a:lnTo>
                  <a:pt x="2045336" y="0"/>
                </a:lnTo>
                <a:lnTo>
                  <a:pt x="2045336" y="2045336"/>
                </a:lnTo>
                <a:lnTo>
                  <a:pt x="0" y="204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045336" y="8241664"/>
            <a:ext cx="2076948" cy="2055109"/>
          </a:xfrm>
          <a:custGeom>
            <a:avLst/>
            <a:gdLst/>
            <a:ahLst/>
            <a:cxnLst/>
            <a:rect r="r" b="b" t="t" l="l"/>
            <a:pathLst>
              <a:path h="2055109" w="2076948">
                <a:moveTo>
                  <a:pt x="0" y="0"/>
                </a:moveTo>
                <a:lnTo>
                  <a:pt x="2076947" y="0"/>
                </a:lnTo>
                <a:lnTo>
                  <a:pt x="2076947" y="2055110"/>
                </a:lnTo>
                <a:lnTo>
                  <a:pt x="0" y="20551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2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174491"/>
            <a:ext cx="2067174" cy="2067174"/>
          </a:xfrm>
          <a:custGeom>
            <a:avLst/>
            <a:gdLst/>
            <a:ahLst/>
            <a:cxnLst/>
            <a:rect r="r" b="b" t="t" l="l"/>
            <a:pathLst>
              <a:path h="2067174" w="2067174">
                <a:moveTo>
                  <a:pt x="0" y="0"/>
                </a:moveTo>
                <a:lnTo>
                  <a:pt x="2067174" y="0"/>
                </a:lnTo>
                <a:lnTo>
                  <a:pt x="2067174" y="2067173"/>
                </a:lnTo>
                <a:lnTo>
                  <a:pt x="0" y="206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3385" y="269819"/>
            <a:ext cx="9481230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Scenario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Organic Circle Blob Shape"/>
          <p:cNvSpPr/>
          <p:nvPr/>
        </p:nvSpPr>
        <p:spPr>
          <a:xfrm flipH="false" flipV="false" rot="2234655">
            <a:off x="-6361358" y="-1171957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0" y="0"/>
                </a:lnTo>
                <a:lnTo>
                  <a:pt x="15359470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B9EE5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831554" y="2059497"/>
            <a:ext cx="8761401" cy="6950086"/>
          </a:xfrm>
          <a:custGeom>
            <a:avLst/>
            <a:gdLst/>
            <a:ahLst/>
            <a:cxnLst/>
            <a:rect r="r" b="b" t="t" l="l"/>
            <a:pathLst>
              <a:path h="6950086" w="8761401">
                <a:moveTo>
                  <a:pt x="0" y="0"/>
                </a:moveTo>
                <a:lnTo>
                  <a:pt x="8761401" y="0"/>
                </a:lnTo>
                <a:lnTo>
                  <a:pt x="8761401" y="6950086"/>
                </a:lnTo>
                <a:lnTo>
                  <a:pt x="0" y="69500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433677" y="3676650"/>
            <a:ext cx="7825623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Cl</a:t>
            </a:r>
            <a:r>
              <a:rPr lang="en-US" sz="9000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ean Energy Comparison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510557"/>
            <a:ext cx="13248465" cy="87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5"/>
              </a:lnSpc>
            </a:pPr>
            <a:r>
              <a:rPr lang="en-US" sz="61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Contribution To US Power Production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55160" y="1461833"/>
            <a:ext cx="17695668" cy="8543171"/>
            <a:chOff x="0" y="0"/>
            <a:chExt cx="23594224" cy="1139089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25348" y="-2356325"/>
              <a:ext cx="28275896" cy="16103544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0">
              <a:off x="0" y="150157"/>
              <a:ext cx="1344168" cy="11000232"/>
              <a:chOff x="0" y="0"/>
              <a:chExt cx="265515" cy="217288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715" y="2699453"/>
            <a:ext cx="6717065" cy="1223847"/>
            <a:chOff x="0" y="0"/>
            <a:chExt cx="1417128" cy="2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7128" cy="258200"/>
            </a:xfrm>
            <a:custGeom>
              <a:avLst/>
              <a:gdLst/>
              <a:ahLst/>
              <a:cxnLst/>
              <a:rect r="r" b="b" t="t" l="l"/>
              <a:pathLst>
                <a:path h="258200" w="1417128">
                  <a:moveTo>
                    <a:pt x="115257" y="0"/>
                  </a:moveTo>
                  <a:lnTo>
                    <a:pt x="1301871" y="0"/>
                  </a:lnTo>
                  <a:cubicBezTo>
                    <a:pt x="1365526" y="0"/>
                    <a:pt x="1417128" y="51603"/>
                    <a:pt x="1417128" y="115257"/>
                  </a:cubicBezTo>
                  <a:lnTo>
                    <a:pt x="1417128" y="142943"/>
                  </a:lnTo>
                  <a:cubicBezTo>
                    <a:pt x="1417128" y="206598"/>
                    <a:pt x="1365526" y="258200"/>
                    <a:pt x="1301871" y="258200"/>
                  </a:cubicBezTo>
                  <a:lnTo>
                    <a:pt x="115257" y="258200"/>
                  </a:lnTo>
                  <a:cubicBezTo>
                    <a:pt x="51603" y="258200"/>
                    <a:pt x="0" y="206598"/>
                    <a:pt x="0" y="142943"/>
                  </a:cubicBezTo>
                  <a:lnTo>
                    <a:pt x="0" y="115257"/>
                  </a:lnTo>
                  <a:cubicBezTo>
                    <a:pt x="0" y="51603"/>
                    <a:pt x="51603" y="0"/>
                    <a:pt x="115257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17128" cy="315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07719" y="5256152"/>
            <a:ext cx="7272563" cy="1224774"/>
            <a:chOff x="0" y="0"/>
            <a:chExt cx="1499110" cy="252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9110" cy="252466"/>
            </a:xfrm>
            <a:custGeom>
              <a:avLst/>
              <a:gdLst/>
              <a:ahLst/>
              <a:cxnLst/>
              <a:rect r="r" b="b" t="t" l="l"/>
              <a:pathLst>
                <a:path h="252466" w="1499110">
                  <a:moveTo>
                    <a:pt x="106454" y="0"/>
                  </a:moveTo>
                  <a:lnTo>
                    <a:pt x="1392657" y="0"/>
                  </a:lnTo>
                  <a:cubicBezTo>
                    <a:pt x="1420890" y="0"/>
                    <a:pt x="1447967" y="11216"/>
                    <a:pt x="1467931" y="31180"/>
                  </a:cubicBezTo>
                  <a:cubicBezTo>
                    <a:pt x="1487895" y="51144"/>
                    <a:pt x="1499110" y="78221"/>
                    <a:pt x="1499110" y="106454"/>
                  </a:cubicBezTo>
                  <a:lnTo>
                    <a:pt x="1499110" y="146012"/>
                  </a:lnTo>
                  <a:cubicBezTo>
                    <a:pt x="1499110" y="174245"/>
                    <a:pt x="1487895" y="201322"/>
                    <a:pt x="1467931" y="221286"/>
                  </a:cubicBezTo>
                  <a:cubicBezTo>
                    <a:pt x="1447967" y="241250"/>
                    <a:pt x="1420890" y="252466"/>
                    <a:pt x="1392657" y="252466"/>
                  </a:cubicBezTo>
                  <a:lnTo>
                    <a:pt x="106454" y="252466"/>
                  </a:lnTo>
                  <a:cubicBezTo>
                    <a:pt x="78221" y="252466"/>
                    <a:pt x="51144" y="241250"/>
                    <a:pt x="31180" y="221286"/>
                  </a:cubicBezTo>
                  <a:cubicBezTo>
                    <a:pt x="11216" y="201322"/>
                    <a:pt x="0" y="174245"/>
                    <a:pt x="0" y="146012"/>
                  </a:cubicBezTo>
                  <a:lnTo>
                    <a:pt x="0" y="106454"/>
                  </a:lnTo>
                  <a:cubicBezTo>
                    <a:pt x="0" y="78221"/>
                    <a:pt x="11216" y="51144"/>
                    <a:pt x="31180" y="31180"/>
                  </a:cubicBezTo>
                  <a:cubicBezTo>
                    <a:pt x="51144" y="11216"/>
                    <a:pt x="78221" y="0"/>
                    <a:pt x="106454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99110" cy="309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05601" y="8115822"/>
            <a:ext cx="6717065" cy="1142478"/>
            <a:chOff x="0" y="0"/>
            <a:chExt cx="1769103" cy="300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9103" cy="300900"/>
            </a:xfrm>
            <a:custGeom>
              <a:avLst/>
              <a:gdLst/>
              <a:ahLst/>
              <a:cxnLst/>
              <a:rect r="r" b="b" t="t" l="l"/>
              <a:pathLst>
                <a:path h="300900" w="1769103">
                  <a:moveTo>
                    <a:pt x="115257" y="0"/>
                  </a:moveTo>
                  <a:lnTo>
                    <a:pt x="1653846" y="0"/>
                  </a:lnTo>
                  <a:cubicBezTo>
                    <a:pt x="1717501" y="0"/>
                    <a:pt x="1769103" y="51603"/>
                    <a:pt x="1769103" y="115257"/>
                  </a:cubicBezTo>
                  <a:lnTo>
                    <a:pt x="1769103" y="185642"/>
                  </a:lnTo>
                  <a:cubicBezTo>
                    <a:pt x="1769103" y="249297"/>
                    <a:pt x="1717501" y="300900"/>
                    <a:pt x="1653846" y="300900"/>
                  </a:cubicBezTo>
                  <a:lnTo>
                    <a:pt x="115257" y="300900"/>
                  </a:lnTo>
                  <a:cubicBezTo>
                    <a:pt x="51603" y="300900"/>
                    <a:pt x="0" y="249297"/>
                    <a:pt x="0" y="185642"/>
                  </a:cubicBezTo>
                  <a:lnTo>
                    <a:pt x="0" y="115257"/>
                  </a:lnTo>
                  <a:cubicBezTo>
                    <a:pt x="0" y="51603"/>
                    <a:pt x="51603" y="0"/>
                    <a:pt x="115257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769103" cy="35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073189" y="2365750"/>
            <a:ext cx="1922495" cy="1891255"/>
          </a:xfrm>
          <a:custGeom>
            <a:avLst/>
            <a:gdLst/>
            <a:ahLst/>
            <a:cxnLst/>
            <a:rect r="r" b="b" t="t" l="l"/>
            <a:pathLst>
              <a:path h="1891255" w="1922495">
                <a:moveTo>
                  <a:pt x="0" y="0"/>
                </a:moveTo>
                <a:lnTo>
                  <a:pt x="1922495" y="0"/>
                </a:lnTo>
                <a:lnTo>
                  <a:pt x="1922495" y="1891254"/>
                </a:lnTo>
                <a:lnTo>
                  <a:pt x="0" y="1891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8508" y="4866711"/>
            <a:ext cx="2070964" cy="2003658"/>
          </a:xfrm>
          <a:custGeom>
            <a:avLst/>
            <a:gdLst/>
            <a:ahLst/>
            <a:cxnLst/>
            <a:rect r="r" b="b" t="t" l="l"/>
            <a:pathLst>
              <a:path h="2003658" w="2070964">
                <a:moveTo>
                  <a:pt x="0" y="0"/>
                </a:moveTo>
                <a:lnTo>
                  <a:pt x="2070964" y="0"/>
                </a:lnTo>
                <a:lnTo>
                  <a:pt x="2070964" y="2003657"/>
                </a:lnTo>
                <a:lnTo>
                  <a:pt x="0" y="2003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344905" y="7705682"/>
            <a:ext cx="2085267" cy="1962757"/>
          </a:xfrm>
          <a:custGeom>
            <a:avLst/>
            <a:gdLst/>
            <a:ahLst/>
            <a:cxnLst/>
            <a:rect r="r" b="b" t="t" l="l"/>
            <a:pathLst>
              <a:path h="1962757" w="2085267">
                <a:moveTo>
                  <a:pt x="0" y="0"/>
                </a:moveTo>
                <a:lnTo>
                  <a:pt x="2085267" y="0"/>
                </a:lnTo>
                <a:lnTo>
                  <a:pt x="2085267" y="1962757"/>
                </a:lnTo>
                <a:lnTo>
                  <a:pt x="0" y="19627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407576" y="448223"/>
            <a:ext cx="13472848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Comparative Performance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38213" y="2877672"/>
            <a:ext cx="5850070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O</a:t>
            </a:r>
            <a:r>
              <a:rPr lang="en-US" sz="4100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perational Performance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2000" y="5434834"/>
            <a:ext cx="6383999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 Infrastructure Comparison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12825" y="8253356"/>
            <a:ext cx="4502617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Cost Analysis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72432"/>
            <a:ext cx="12903261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Operational Performance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54944" y="1417081"/>
            <a:ext cx="3578111" cy="789020"/>
            <a:chOff x="0" y="0"/>
            <a:chExt cx="942383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2383" cy="207808"/>
            </a:xfrm>
            <a:custGeom>
              <a:avLst/>
              <a:gdLst/>
              <a:ahLst/>
              <a:cxnLst/>
              <a:rect r="r" b="b" t="t" l="l"/>
              <a:pathLst>
                <a:path h="207808" w="942383">
                  <a:moveTo>
                    <a:pt x="103904" y="0"/>
                  </a:moveTo>
                  <a:lnTo>
                    <a:pt x="838479" y="0"/>
                  </a:lnTo>
                  <a:cubicBezTo>
                    <a:pt x="866036" y="0"/>
                    <a:pt x="892465" y="10947"/>
                    <a:pt x="911950" y="30433"/>
                  </a:cubicBezTo>
                  <a:cubicBezTo>
                    <a:pt x="931436" y="49918"/>
                    <a:pt x="942383" y="76347"/>
                    <a:pt x="942383" y="103904"/>
                  </a:cubicBezTo>
                  <a:lnTo>
                    <a:pt x="942383" y="103904"/>
                  </a:lnTo>
                  <a:cubicBezTo>
                    <a:pt x="942383" y="131461"/>
                    <a:pt x="931436" y="157889"/>
                    <a:pt x="911950" y="177375"/>
                  </a:cubicBezTo>
                  <a:cubicBezTo>
                    <a:pt x="892465" y="196861"/>
                    <a:pt x="866036" y="207808"/>
                    <a:pt x="83847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238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79502" y="1573436"/>
            <a:ext cx="312899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Efficiency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4821" y="1574450"/>
            <a:ext cx="17084479" cy="8627234"/>
            <a:chOff x="0" y="0"/>
            <a:chExt cx="22779306" cy="11502979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277931" y="-997719"/>
              <a:ext cx="27335167" cy="14778628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107119" y="0"/>
              <a:ext cx="1344168" cy="11000232"/>
              <a:chOff x="0" y="0"/>
              <a:chExt cx="265515" cy="21728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72432"/>
            <a:ext cx="12903261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Operational Performance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354944" y="1417081"/>
            <a:ext cx="3578111" cy="789020"/>
            <a:chOff x="0" y="0"/>
            <a:chExt cx="942383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2383" cy="207808"/>
            </a:xfrm>
            <a:custGeom>
              <a:avLst/>
              <a:gdLst/>
              <a:ahLst/>
              <a:cxnLst/>
              <a:rect r="r" b="b" t="t" l="l"/>
              <a:pathLst>
                <a:path h="207808" w="942383">
                  <a:moveTo>
                    <a:pt x="103904" y="0"/>
                  </a:moveTo>
                  <a:lnTo>
                    <a:pt x="838479" y="0"/>
                  </a:lnTo>
                  <a:cubicBezTo>
                    <a:pt x="866036" y="0"/>
                    <a:pt x="892465" y="10947"/>
                    <a:pt x="911950" y="30433"/>
                  </a:cubicBezTo>
                  <a:cubicBezTo>
                    <a:pt x="931436" y="49918"/>
                    <a:pt x="942383" y="76347"/>
                    <a:pt x="942383" y="103904"/>
                  </a:cubicBezTo>
                  <a:lnTo>
                    <a:pt x="942383" y="103904"/>
                  </a:lnTo>
                  <a:cubicBezTo>
                    <a:pt x="942383" y="131461"/>
                    <a:pt x="931436" y="157889"/>
                    <a:pt x="911950" y="177375"/>
                  </a:cubicBezTo>
                  <a:cubicBezTo>
                    <a:pt x="892465" y="196861"/>
                    <a:pt x="866036" y="207808"/>
                    <a:pt x="83847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238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579502" y="1573436"/>
            <a:ext cx="312899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Lost Fuel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85750" y="1028700"/>
            <a:ext cx="17716500" cy="8965133"/>
            <a:chOff x="0" y="0"/>
            <a:chExt cx="23622000" cy="11953511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62200" y="-2362200"/>
              <a:ext cx="28346400" cy="16677911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0" y="0"/>
              <a:ext cx="1344168" cy="11384280"/>
              <a:chOff x="0" y="0"/>
              <a:chExt cx="265515" cy="224874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5515" cy="2248747"/>
              </a:xfrm>
              <a:custGeom>
                <a:avLst/>
                <a:gdLst/>
                <a:ahLst/>
                <a:cxnLst/>
                <a:rect r="r" b="b" t="t" l="l"/>
                <a:pathLst>
                  <a:path h="2248747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248747"/>
                    </a:lnTo>
                    <a:lnTo>
                      <a:pt x="0" y="2248747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5515" cy="23058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48541" y="2206101"/>
            <a:ext cx="17675016" cy="7618524"/>
            <a:chOff x="0" y="0"/>
            <a:chExt cx="23566688" cy="10158031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56669" y="-2356669"/>
              <a:ext cx="28280026" cy="14719914"/>
            </a:xfrm>
            <a:prstGeom prst="rect">
              <a:avLst/>
            </a:prstGeom>
          </p:spPr>
        </p:pic>
        <p:grpSp>
          <p:nvGrpSpPr>
            <p:cNvPr name="Group 5" id="5"/>
            <p:cNvGrpSpPr/>
            <p:nvPr/>
          </p:nvGrpSpPr>
          <p:grpSpPr>
            <a:xfrm rot="0">
              <a:off x="300836" y="1023175"/>
              <a:ext cx="2057400" cy="9134856"/>
              <a:chOff x="0" y="0"/>
              <a:chExt cx="406400" cy="180441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06400" cy="1804416"/>
              </a:xfrm>
              <a:custGeom>
                <a:avLst/>
                <a:gdLst/>
                <a:ahLst/>
                <a:cxnLst/>
                <a:rect r="r" b="b" t="t" l="l"/>
                <a:pathLst>
                  <a:path h="1804416" w="406400">
                    <a:moveTo>
                      <a:pt x="0" y="0"/>
                    </a:moveTo>
                    <a:lnTo>
                      <a:pt x="406400" y="0"/>
                    </a:lnTo>
                    <a:lnTo>
                      <a:pt x="406400" y="1804416"/>
                    </a:lnTo>
                    <a:lnTo>
                      <a:pt x="0" y="1804416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57150"/>
                <a:ext cx="406400" cy="186156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8" id="8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94423" y="262907"/>
            <a:ext cx="13058603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Inf</a:t>
            </a: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rastructure comparison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30937" y="1417081"/>
            <a:ext cx="3026127" cy="789020"/>
            <a:chOff x="0" y="0"/>
            <a:chExt cx="797005" cy="20780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97005" cy="207808"/>
            </a:xfrm>
            <a:custGeom>
              <a:avLst/>
              <a:gdLst/>
              <a:ahLst/>
              <a:cxnLst/>
              <a:rect r="r" b="b" t="t" l="l"/>
              <a:pathLst>
                <a:path h="207808" w="797005">
                  <a:moveTo>
                    <a:pt x="103904" y="0"/>
                  </a:moveTo>
                  <a:lnTo>
                    <a:pt x="693101" y="0"/>
                  </a:lnTo>
                  <a:cubicBezTo>
                    <a:pt x="720658" y="0"/>
                    <a:pt x="747086" y="10947"/>
                    <a:pt x="766572" y="30433"/>
                  </a:cubicBezTo>
                  <a:cubicBezTo>
                    <a:pt x="786058" y="49918"/>
                    <a:pt x="797005" y="76347"/>
                    <a:pt x="797005" y="103904"/>
                  </a:cubicBezTo>
                  <a:lnTo>
                    <a:pt x="797005" y="103904"/>
                  </a:lnTo>
                  <a:cubicBezTo>
                    <a:pt x="797005" y="131461"/>
                    <a:pt x="786058" y="157889"/>
                    <a:pt x="766572" y="177375"/>
                  </a:cubicBezTo>
                  <a:cubicBezTo>
                    <a:pt x="747086" y="196861"/>
                    <a:pt x="720658" y="207808"/>
                    <a:pt x="693101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797005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7630937" y="1574162"/>
            <a:ext cx="3026127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Plants</a:t>
            </a:r>
          </a:p>
        </p:txBody>
      </p:sp>
      <p:sp>
        <p:nvSpPr>
          <p:cNvPr name="AutoShape 14" id="14"/>
          <p:cNvSpPr/>
          <p:nvPr/>
        </p:nvSpPr>
        <p:spPr>
          <a:xfrm>
            <a:off x="2631186" y="9052560"/>
            <a:ext cx="14002184" cy="0"/>
          </a:xfrm>
          <a:prstGeom prst="line">
            <a:avLst/>
          </a:prstGeom>
          <a:ln cap="flat" w="47625">
            <a:solidFill>
              <a:srgbClr val="FDB71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6040266" y="3076194"/>
            <a:ext cx="1186209" cy="6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81B622"/>
                </a:solidFill>
                <a:latin typeface="Orelega One"/>
                <a:ea typeface="Orelega One"/>
                <a:cs typeface="Orelega One"/>
                <a:sym typeface="Orelega One"/>
              </a:rPr>
              <a:t>6,413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4977" y="7117080"/>
            <a:ext cx="1186209" cy="60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15"/>
              </a:lnSpc>
              <a:spcBef>
                <a:spcPct val="0"/>
              </a:spcBef>
            </a:pPr>
            <a:r>
              <a:rPr lang="en-US" sz="3368">
                <a:solidFill>
                  <a:srgbClr val="81B622"/>
                </a:solidFill>
                <a:latin typeface="Orelega One"/>
                <a:ea typeface="Orelega One"/>
                <a:cs typeface="Orelega One"/>
                <a:sym typeface="Orelega One"/>
              </a:rPr>
              <a:t>1,275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62907"/>
            <a:ext cx="13058603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Inf</a:t>
            </a: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rastructure comparison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445320" y="1417081"/>
            <a:ext cx="4156810" cy="789020"/>
            <a:chOff x="0" y="0"/>
            <a:chExt cx="1094798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4798" cy="207808"/>
            </a:xfrm>
            <a:custGeom>
              <a:avLst/>
              <a:gdLst/>
              <a:ahLst/>
              <a:cxnLst/>
              <a:rect r="r" b="b" t="t" l="l"/>
              <a:pathLst>
                <a:path h="207808" w="1094798">
                  <a:moveTo>
                    <a:pt x="103904" y="0"/>
                  </a:moveTo>
                  <a:lnTo>
                    <a:pt x="990894" y="0"/>
                  </a:lnTo>
                  <a:cubicBezTo>
                    <a:pt x="1018451" y="0"/>
                    <a:pt x="1044879" y="10947"/>
                    <a:pt x="1064365" y="30433"/>
                  </a:cubicBezTo>
                  <a:cubicBezTo>
                    <a:pt x="1083851" y="49918"/>
                    <a:pt x="1094798" y="76347"/>
                    <a:pt x="1094798" y="103904"/>
                  </a:cubicBezTo>
                  <a:lnTo>
                    <a:pt x="1094798" y="103904"/>
                  </a:lnTo>
                  <a:cubicBezTo>
                    <a:pt x="1094798" y="131461"/>
                    <a:pt x="1083851" y="157889"/>
                    <a:pt x="1064365" y="177375"/>
                  </a:cubicBezTo>
                  <a:cubicBezTo>
                    <a:pt x="1044879" y="196861"/>
                    <a:pt x="1018451" y="207808"/>
                    <a:pt x="990894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94798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41707" y="2262615"/>
            <a:ext cx="8964034" cy="605478"/>
          </a:xfrm>
          <a:custGeom>
            <a:avLst/>
            <a:gdLst/>
            <a:ahLst/>
            <a:cxnLst/>
            <a:rect r="r" b="b" t="t" l="l"/>
            <a:pathLst>
              <a:path h="605478" w="8964034">
                <a:moveTo>
                  <a:pt x="0" y="0"/>
                </a:moveTo>
                <a:lnTo>
                  <a:pt x="8964035" y="0"/>
                </a:lnTo>
                <a:lnTo>
                  <a:pt x="8964035" y="605478"/>
                </a:lnTo>
                <a:lnTo>
                  <a:pt x="0" y="605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445320" y="1574162"/>
            <a:ext cx="4156810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Plants Distribution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611146" y="2924608"/>
            <a:ext cx="13065708" cy="6887078"/>
            <a:chOff x="0" y="0"/>
            <a:chExt cx="17420944" cy="91827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420944" cy="9182771"/>
            </a:xfrm>
            <a:custGeom>
              <a:avLst/>
              <a:gdLst/>
              <a:ahLst/>
              <a:cxnLst/>
              <a:rect r="r" b="b" t="t" l="l"/>
              <a:pathLst>
                <a:path h="9182771" w="17420944">
                  <a:moveTo>
                    <a:pt x="0" y="0"/>
                  </a:moveTo>
                  <a:lnTo>
                    <a:pt x="17420944" y="0"/>
                  </a:lnTo>
                  <a:lnTo>
                    <a:pt x="17420944" y="9182771"/>
                  </a:lnTo>
                  <a:lnTo>
                    <a:pt x="0" y="91827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559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563127" y="6187132"/>
              <a:ext cx="2931598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North Carolina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121938" y="7170016"/>
              <a:ext cx="1164606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Texas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62486" y="5920286"/>
              <a:ext cx="1961874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California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0236286" y="4567998"/>
              <a:ext cx="1326841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Illinois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474731" y="2877124"/>
              <a:ext cx="2636224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Minnesota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3814326" y="3971968"/>
              <a:ext cx="1961874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Nevada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564050" y="2668290"/>
              <a:ext cx="2636224" cy="619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08"/>
                </a:lnSpc>
                <a:spcBef>
                  <a:spcPct val="0"/>
                </a:spcBef>
              </a:pPr>
              <a:r>
                <a:rPr lang="en-US" sz="2648">
                  <a:solidFill>
                    <a:srgbClr val="FFFFFF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New York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94423" y="262907"/>
            <a:ext cx="13058603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 </a:t>
            </a: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Inf</a:t>
            </a: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rastructure comparison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259211" y="1417081"/>
            <a:ext cx="6529028" cy="789020"/>
            <a:chOff x="0" y="0"/>
            <a:chExt cx="1719579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9579" cy="207808"/>
            </a:xfrm>
            <a:custGeom>
              <a:avLst/>
              <a:gdLst/>
              <a:ahLst/>
              <a:cxnLst/>
              <a:rect r="r" b="b" t="t" l="l"/>
              <a:pathLst>
                <a:path h="207808" w="1719579">
                  <a:moveTo>
                    <a:pt x="74703" y="0"/>
                  </a:moveTo>
                  <a:lnTo>
                    <a:pt x="1644876" y="0"/>
                  </a:lnTo>
                  <a:cubicBezTo>
                    <a:pt x="1686134" y="0"/>
                    <a:pt x="1719579" y="33446"/>
                    <a:pt x="1719579" y="74703"/>
                  </a:cubicBezTo>
                  <a:lnTo>
                    <a:pt x="1719579" y="133104"/>
                  </a:lnTo>
                  <a:cubicBezTo>
                    <a:pt x="1719579" y="174362"/>
                    <a:pt x="1686134" y="207808"/>
                    <a:pt x="1644876" y="207808"/>
                  </a:cubicBezTo>
                  <a:lnTo>
                    <a:pt x="74703" y="207808"/>
                  </a:lnTo>
                  <a:cubicBezTo>
                    <a:pt x="33446" y="207808"/>
                    <a:pt x="0" y="174362"/>
                    <a:pt x="0" y="133104"/>
                  </a:cubicBezTo>
                  <a:lnTo>
                    <a:pt x="0" y="74703"/>
                  </a:lnTo>
                  <a:cubicBezTo>
                    <a:pt x="0" y="33446"/>
                    <a:pt x="33446" y="0"/>
                    <a:pt x="74703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19579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259211" y="1574162"/>
            <a:ext cx="6529028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Generation / Area (MWh/Km )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59824" y="1727599"/>
            <a:ext cx="17647267" cy="8543171"/>
            <a:chOff x="0" y="0"/>
            <a:chExt cx="23529689" cy="11390895"/>
          </a:xfrm>
        </p:grpSpPr>
        <p:pic>
          <p:nvPicPr>
            <p:cNvPr name="Picture 10" id="10">
              <a:hlinkClick r:id="rId5" tooltip="https://docs.wind-watch.org/US-footprints-Strata-2017.pdf"/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352969" y="-2352969"/>
              <a:ext cx="28235627" cy="16096833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0" y="0"/>
              <a:ext cx="1344168" cy="11000232"/>
              <a:chOff x="0" y="0"/>
              <a:chExt cx="265515" cy="21728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26957" y="1385415"/>
            <a:ext cx="5196556" cy="1570798"/>
            <a:chOff x="0" y="0"/>
            <a:chExt cx="854186" cy="2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54186" cy="258200"/>
            </a:xfrm>
            <a:custGeom>
              <a:avLst/>
              <a:gdLst/>
              <a:ahLst/>
              <a:cxnLst/>
              <a:rect r="r" b="b" t="t" l="l"/>
              <a:pathLst>
                <a:path h="258200" w="854186">
                  <a:moveTo>
                    <a:pt x="129100" y="0"/>
                  </a:moveTo>
                  <a:lnTo>
                    <a:pt x="725085" y="0"/>
                  </a:lnTo>
                  <a:cubicBezTo>
                    <a:pt x="759325" y="0"/>
                    <a:pt x="792162" y="13602"/>
                    <a:pt x="816373" y="37813"/>
                  </a:cubicBezTo>
                  <a:cubicBezTo>
                    <a:pt x="840584" y="62024"/>
                    <a:pt x="854186" y="94861"/>
                    <a:pt x="854186" y="129100"/>
                  </a:cubicBezTo>
                  <a:lnTo>
                    <a:pt x="854186" y="129100"/>
                  </a:lnTo>
                  <a:cubicBezTo>
                    <a:pt x="854186" y="163340"/>
                    <a:pt x="840584" y="196177"/>
                    <a:pt x="816373" y="220388"/>
                  </a:cubicBezTo>
                  <a:cubicBezTo>
                    <a:pt x="792162" y="244599"/>
                    <a:pt x="759325" y="258200"/>
                    <a:pt x="725085" y="258200"/>
                  </a:cubicBezTo>
                  <a:lnTo>
                    <a:pt x="129100" y="258200"/>
                  </a:lnTo>
                  <a:cubicBezTo>
                    <a:pt x="94861" y="258200"/>
                    <a:pt x="62024" y="244599"/>
                    <a:pt x="37813" y="220388"/>
                  </a:cubicBezTo>
                  <a:cubicBezTo>
                    <a:pt x="13602" y="196177"/>
                    <a:pt x="0" y="163340"/>
                    <a:pt x="0" y="129100"/>
                  </a:cubicBezTo>
                  <a:lnTo>
                    <a:pt x="0" y="129100"/>
                  </a:lnTo>
                  <a:cubicBezTo>
                    <a:pt x="0" y="94861"/>
                    <a:pt x="13602" y="62024"/>
                    <a:pt x="37813" y="37813"/>
                  </a:cubicBezTo>
                  <a:cubicBezTo>
                    <a:pt x="62024" y="13602"/>
                    <a:pt x="94861" y="0"/>
                    <a:pt x="129100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54186" cy="315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693695" y="3662288"/>
            <a:ext cx="10863081" cy="1906309"/>
            <a:chOff x="0" y="0"/>
            <a:chExt cx="1785622" cy="313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5622" cy="313350"/>
            </a:xfrm>
            <a:custGeom>
              <a:avLst/>
              <a:gdLst/>
              <a:ahLst/>
              <a:cxnLst/>
              <a:rect r="r" b="b" t="t" l="l"/>
              <a:pathLst>
                <a:path h="313350" w="1785622">
                  <a:moveTo>
                    <a:pt x="44899" y="0"/>
                  </a:moveTo>
                  <a:lnTo>
                    <a:pt x="1740723" y="0"/>
                  </a:lnTo>
                  <a:cubicBezTo>
                    <a:pt x="1752631" y="0"/>
                    <a:pt x="1764051" y="4730"/>
                    <a:pt x="1772472" y="13151"/>
                  </a:cubicBezTo>
                  <a:cubicBezTo>
                    <a:pt x="1780892" y="21571"/>
                    <a:pt x="1785622" y="32991"/>
                    <a:pt x="1785622" y="44899"/>
                  </a:cubicBezTo>
                  <a:lnTo>
                    <a:pt x="1785622" y="268451"/>
                  </a:lnTo>
                  <a:cubicBezTo>
                    <a:pt x="1785622" y="293248"/>
                    <a:pt x="1765520" y="313350"/>
                    <a:pt x="1740723" y="313350"/>
                  </a:cubicBezTo>
                  <a:lnTo>
                    <a:pt x="44899" y="313350"/>
                  </a:lnTo>
                  <a:cubicBezTo>
                    <a:pt x="32991" y="313350"/>
                    <a:pt x="21571" y="308620"/>
                    <a:pt x="13151" y="300200"/>
                  </a:cubicBezTo>
                  <a:cubicBezTo>
                    <a:pt x="4730" y="291779"/>
                    <a:pt x="0" y="280359"/>
                    <a:pt x="0" y="268451"/>
                  </a:cubicBezTo>
                  <a:lnTo>
                    <a:pt x="0" y="44899"/>
                  </a:lnTo>
                  <a:cubicBezTo>
                    <a:pt x="0" y="32991"/>
                    <a:pt x="4730" y="21571"/>
                    <a:pt x="13151" y="13151"/>
                  </a:cubicBezTo>
                  <a:cubicBezTo>
                    <a:pt x="21571" y="4730"/>
                    <a:pt x="32991" y="0"/>
                    <a:pt x="4489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85622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14527" y="3857824"/>
            <a:ext cx="6239583" cy="7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Fuel Consumed (MMBTU)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8014527" y="4569549"/>
            <a:ext cx="6211024" cy="11669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6886076" y="1619913"/>
            <a:ext cx="4478319" cy="949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3"/>
              </a:lnSpc>
              <a:spcBef>
                <a:spcPct val="0"/>
              </a:spcBef>
            </a:pPr>
            <a:r>
              <a:rPr lang="en-US" sz="5273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Cost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76249" y="4425940"/>
            <a:ext cx="6516139" cy="7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Electricity Produced (MWh)</a:t>
            </a:r>
          </a:p>
        </p:txBody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6052185" y="5944263"/>
          <a:ext cx="6183630" cy="3798887"/>
        </p:xfrm>
        <a:graphic>
          <a:graphicData uri="http://schemas.openxmlformats.org/drawingml/2006/table">
            <a:tbl>
              <a:tblPr/>
              <a:tblGrid>
                <a:gridCol w="3091815"/>
                <a:gridCol w="3091815"/>
              </a:tblGrid>
              <a:tr h="579764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Energy Type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1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Variable Cost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B100"/>
                    </a:solidFill>
                  </a:tcPr>
                </a:tc>
              </a:tr>
              <a:tr h="690058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Geothermal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$ 27/ MWh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</a:tr>
              <a:tr h="632266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Nuclear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$ 31 / MWh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</a:tr>
              <a:tr h="632266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Hydroelectric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$ 8 / MWh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</a:tr>
              <a:tr h="632266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Wind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$ 15 / MWh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</a:tr>
              <a:tr h="632266"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Solar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1">
                        <a:lnSpc>
                          <a:spcPts val="4259"/>
                        </a:lnSpc>
                        <a:defRPr/>
                      </a:pPr>
                      <a:r>
                        <a:rPr lang="en-US" sz="2999" strike="noStrike" u="none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$ 11 / MWh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EE99"/>
                    </a:solidFill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3904939" y="4159454"/>
            <a:ext cx="4109588" cy="7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88"/>
              </a:lnSpc>
              <a:spcBef>
                <a:spcPct val="0"/>
              </a:spcBef>
            </a:pPr>
            <a:r>
              <a:rPr lang="en-US" sz="39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Operational Cost =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99762" y="85725"/>
            <a:ext cx="8088475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Operational Cost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5555" y="1811591"/>
            <a:ext cx="18136889" cy="8866315"/>
            <a:chOff x="0" y="0"/>
            <a:chExt cx="24182519" cy="11821754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418252" y="-2418252"/>
              <a:ext cx="29019023" cy="16658258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5400000">
              <a:off x="12370128" y="300530"/>
              <a:ext cx="1930689" cy="21111760"/>
              <a:chOff x="0" y="0"/>
              <a:chExt cx="381371" cy="417022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81371" cy="4170224"/>
              </a:xfrm>
              <a:custGeom>
                <a:avLst/>
                <a:gdLst/>
                <a:ahLst/>
                <a:cxnLst/>
                <a:rect r="r" b="b" t="t" l="l"/>
                <a:pathLst>
                  <a:path h="4170224" w="381371">
                    <a:moveTo>
                      <a:pt x="0" y="0"/>
                    </a:moveTo>
                    <a:lnTo>
                      <a:pt x="381371" y="0"/>
                    </a:lnTo>
                    <a:lnTo>
                      <a:pt x="381371" y="4170224"/>
                    </a:lnTo>
                    <a:lnTo>
                      <a:pt x="0" y="4170224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381371" cy="422737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60948" y="269819"/>
            <a:ext cx="9481230" cy="1278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Approaches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2786493"/>
            <a:ext cx="4445406" cy="4714014"/>
          </a:xfrm>
          <a:custGeom>
            <a:avLst/>
            <a:gdLst/>
            <a:ahLst/>
            <a:cxnLst/>
            <a:rect r="r" b="b" t="t" l="l"/>
            <a:pathLst>
              <a:path h="4714014" w="4445406">
                <a:moveTo>
                  <a:pt x="0" y="0"/>
                </a:moveTo>
                <a:lnTo>
                  <a:pt x="4445406" y="0"/>
                </a:lnTo>
                <a:lnTo>
                  <a:pt x="4445406" y="4714014"/>
                </a:lnTo>
                <a:lnTo>
                  <a:pt x="0" y="47140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763" t="-467" r="-31485" b="-843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62172" y="1811591"/>
            <a:ext cx="12478782" cy="1189751"/>
            <a:chOff x="0" y="0"/>
            <a:chExt cx="3286593" cy="31335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86593" cy="313350"/>
            </a:xfrm>
            <a:custGeom>
              <a:avLst/>
              <a:gdLst/>
              <a:ahLst/>
              <a:cxnLst/>
              <a:rect r="r" b="b" t="t" l="l"/>
              <a:pathLst>
                <a:path h="313350" w="3286593">
                  <a:moveTo>
                    <a:pt x="39086" y="0"/>
                  </a:moveTo>
                  <a:lnTo>
                    <a:pt x="3247507" y="0"/>
                  </a:lnTo>
                  <a:cubicBezTo>
                    <a:pt x="3257873" y="0"/>
                    <a:pt x="3267815" y="4118"/>
                    <a:pt x="3275145" y="11448"/>
                  </a:cubicBezTo>
                  <a:cubicBezTo>
                    <a:pt x="3282475" y="18778"/>
                    <a:pt x="3286593" y="28719"/>
                    <a:pt x="3286593" y="39086"/>
                  </a:cubicBezTo>
                  <a:lnTo>
                    <a:pt x="3286593" y="274265"/>
                  </a:lnTo>
                  <a:cubicBezTo>
                    <a:pt x="3286593" y="284631"/>
                    <a:pt x="3282475" y="294572"/>
                    <a:pt x="3275145" y="301902"/>
                  </a:cubicBezTo>
                  <a:cubicBezTo>
                    <a:pt x="3267815" y="309232"/>
                    <a:pt x="3257873" y="313350"/>
                    <a:pt x="3247507" y="313350"/>
                  </a:cubicBezTo>
                  <a:lnTo>
                    <a:pt x="39086" y="313350"/>
                  </a:lnTo>
                  <a:cubicBezTo>
                    <a:pt x="28719" y="313350"/>
                    <a:pt x="18778" y="309232"/>
                    <a:pt x="11448" y="301902"/>
                  </a:cubicBezTo>
                  <a:cubicBezTo>
                    <a:pt x="4118" y="294572"/>
                    <a:pt x="0" y="284631"/>
                    <a:pt x="0" y="274265"/>
                  </a:cubicBezTo>
                  <a:lnTo>
                    <a:pt x="0" y="39086"/>
                  </a:lnTo>
                  <a:cubicBezTo>
                    <a:pt x="0" y="28719"/>
                    <a:pt x="4118" y="18778"/>
                    <a:pt x="11448" y="11448"/>
                  </a:cubicBezTo>
                  <a:cubicBezTo>
                    <a:pt x="18778" y="4118"/>
                    <a:pt x="28719" y="0"/>
                    <a:pt x="39086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3286593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121805" y="1764059"/>
            <a:ext cx="11559516" cy="118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Which type of energy source demonstrates the highest operational performance?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793998" y="3391867"/>
            <a:ext cx="12478782" cy="1189751"/>
            <a:chOff x="0" y="0"/>
            <a:chExt cx="3286593" cy="313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86593" cy="313350"/>
            </a:xfrm>
            <a:custGeom>
              <a:avLst/>
              <a:gdLst/>
              <a:ahLst/>
              <a:cxnLst/>
              <a:rect r="r" b="b" t="t" l="l"/>
              <a:pathLst>
                <a:path h="313350" w="3286593">
                  <a:moveTo>
                    <a:pt x="39086" y="0"/>
                  </a:moveTo>
                  <a:lnTo>
                    <a:pt x="3247507" y="0"/>
                  </a:lnTo>
                  <a:cubicBezTo>
                    <a:pt x="3257873" y="0"/>
                    <a:pt x="3267815" y="4118"/>
                    <a:pt x="3275145" y="11448"/>
                  </a:cubicBezTo>
                  <a:cubicBezTo>
                    <a:pt x="3282475" y="18778"/>
                    <a:pt x="3286593" y="28719"/>
                    <a:pt x="3286593" y="39086"/>
                  </a:cubicBezTo>
                  <a:lnTo>
                    <a:pt x="3286593" y="274265"/>
                  </a:lnTo>
                  <a:cubicBezTo>
                    <a:pt x="3286593" y="284631"/>
                    <a:pt x="3282475" y="294572"/>
                    <a:pt x="3275145" y="301902"/>
                  </a:cubicBezTo>
                  <a:cubicBezTo>
                    <a:pt x="3267815" y="309232"/>
                    <a:pt x="3257873" y="313350"/>
                    <a:pt x="3247507" y="313350"/>
                  </a:cubicBezTo>
                  <a:lnTo>
                    <a:pt x="39086" y="313350"/>
                  </a:lnTo>
                  <a:cubicBezTo>
                    <a:pt x="28719" y="313350"/>
                    <a:pt x="18778" y="309232"/>
                    <a:pt x="11448" y="301902"/>
                  </a:cubicBezTo>
                  <a:cubicBezTo>
                    <a:pt x="4118" y="294572"/>
                    <a:pt x="0" y="284631"/>
                    <a:pt x="0" y="274265"/>
                  </a:cubicBezTo>
                  <a:lnTo>
                    <a:pt x="0" y="39086"/>
                  </a:lnTo>
                  <a:cubicBezTo>
                    <a:pt x="0" y="28719"/>
                    <a:pt x="4118" y="18778"/>
                    <a:pt x="11448" y="11448"/>
                  </a:cubicBezTo>
                  <a:cubicBezTo>
                    <a:pt x="18778" y="4118"/>
                    <a:pt x="28719" y="0"/>
                    <a:pt x="39086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286593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4253631" y="3398395"/>
            <a:ext cx="11559516" cy="118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Which type of energy source generates the greatest amount of electricity?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793998" y="4972143"/>
            <a:ext cx="12478782" cy="1189751"/>
            <a:chOff x="0" y="0"/>
            <a:chExt cx="3286593" cy="313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86593" cy="313350"/>
            </a:xfrm>
            <a:custGeom>
              <a:avLst/>
              <a:gdLst/>
              <a:ahLst/>
              <a:cxnLst/>
              <a:rect r="r" b="b" t="t" l="l"/>
              <a:pathLst>
                <a:path h="313350" w="3286593">
                  <a:moveTo>
                    <a:pt x="39086" y="0"/>
                  </a:moveTo>
                  <a:lnTo>
                    <a:pt x="3247507" y="0"/>
                  </a:lnTo>
                  <a:cubicBezTo>
                    <a:pt x="3257873" y="0"/>
                    <a:pt x="3267815" y="4118"/>
                    <a:pt x="3275145" y="11448"/>
                  </a:cubicBezTo>
                  <a:cubicBezTo>
                    <a:pt x="3282475" y="18778"/>
                    <a:pt x="3286593" y="28719"/>
                    <a:pt x="3286593" y="39086"/>
                  </a:cubicBezTo>
                  <a:lnTo>
                    <a:pt x="3286593" y="274265"/>
                  </a:lnTo>
                  <a:cubicBezTo>
                    <a:pt x="3286593" y="284631"/>
                    <a:pt x="3282475" y="294572"/>
                    <a:pt x="3275145" y="301902"/>
                  </a:cubicBezTo>
                  <a:cubicBezTo>
                    <a:pt x="3267815" y="309232"/>
                    <a:pt x="3257873" y="313350"/>
                    <a:pt x="3247507" y="313350"/>
                  </a:cubicBezTo>
                  <a:lnTo>
                    <a:pt x="39086" y="313350"/>
                  </a:lnTo>
                  <a:cubicBezTo>
                    <a:pt x="28719" y="313350"/>
                    <a:pt x="18778" y="309232"/>
                    <a:pt x="11448" y="301902"/>
                  </a:cubicBezTo>
                  <a:cubicBezTo>
                    <a:pt x="4118" y="294572"/>
                    <a:pt x="0" y="284631"/>
                    <a:pt x="0" y="274265"/>
                  </a:cubicBezTo>
                  <a:lnTo>
                    <a:pt x="0" y="39086"/>
                  </a:lnTo>
                  <a:cubicBezTo>
                    <a:pt x="0" y="28719"/>
                    <a:pt x="4118" y="18778"/>
                    <a:pt x="11448" y="11448"/>
                  </a:cubicBezTo>
                  <a:cubicBezTo>
                    <a:pt x="18778" y="4118"/>
                    <a:pt x="28719" y="0"/>
                    <a:pt x="39086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286593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253631" y="4923020"/>
            <a:ext cx="11559516" cy="118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Which type of energy source is the most economically and technically feasible to develop?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3793998" y="6550771"/>
            <a:ext cx="12478782" cy="1189751"/>
            <a:chOff x="0" y="0"/>
            <a:chExt cx="3286593" cy="313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286593" cy="313350"/>
            </a:xfrm>
            <a:custGeom>
              <a:avLst/>
              <a:gdLst/>
              <a:ahLst/>
              <a:cxnLst/>
              <a:rect r="r" b="b" t="t" l="l"/>
              <a:pathLst>
                <a:path h="313350" w="3286593">
                  <a:moveTo>
                    <a:pt x="39086" y="0"/>
                  </a:moveTo>
                  <a:lnTo>
                    <a:pt x="3247507" y="0"/>
                  </a:lnTo>
                  <a:cubicBezTo>
                    <a:pt x="3257873" y="0"/>
                    <a:pt x="3267815" y="4118"/>
                    <a:pt x="3275145" y="11448"/>
                  </a:cubicBezTo>
                  <a:cubicBezTo>
                    <a:pt x="3282475" y="18778"/>
                    <a:pt x="3286593" y="28719"/>
                    <a:pt x="3286593" y="39086"/>
                  </a:cubicBezTo>
                  <a:lnTo>
                    <a:pt x="3286593" y="274265"/>
                  </a:lnTo>
                  <a:cubicBezTo>
                    <a:pt x="3286593" y="284631"/>
                    <a:pt x="3282475" y="294572"/>
                    <a:pt x="3275145" y="301902"/>
                  </a:cubicBezTo>
                  <a:cubicBezTo>
                    <a:pt x="3267815" y="309232"/>
                    <a:pt x="3257873" y="313350"/>
                    <a:pt x="3247507" y="313350"/>
                  </a:cubicBezTo>
                  <a:lnTo>
                    <a:pt x="39086" y="313350"/>
                  </a:lnTo>
                  <a:cubicBezTo>
                    <a:pt x="28719" y="313350"/>
                    <a:pt x="18778" y="309232"/>
                    <a:pt x="11448" y="301902"/>
                  </a:cubicBezTo>
                  <a:cubicBezTo>
                    <a:pt x="4118" y="294572"/>
                    <a:pt x="0" y="284631"/>
                    <a:pt x="0" y="274265"/>
                  </a:cubicBezTo>
                  <a:lnTo>
                    <a:pt x="0" y="39086"/>
                  </a:lnTo>
                  <a:cubicBezTo>
                    <a:pt x="0" y="28719"/>
                    <a:pt x="4118" y="18778"/>
                    <a:pt x="11448" y="11448"/>
                  </a:cubicBezTo>
                  <a:cubicBezTo>
                    <a:pt x="18778" y="4118"/>
                    <a:pt x="28719" y="0"/>
                    <a:pt x="39086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286593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4253631" y="6501647"/>
            <a:ext cx="11559516" cy="118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In which U.S. states is each energy source type most highly concentrated?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793998" y="8087599"/>
            <a:ext cx="12478782" cy="1189751"/>
            <a:chOff x="0" y="0"/>
            <a:chExt cx="3286593" cy="31335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286593" cy="313350"/>
            </a:xfrm>
            <a:custGeom>
              <a:avLst/>
              <a:gdLst/>
              <a:ahLst/>
              <a:cxnLst/>
              <a:rect r="r" b="b" t="t" l="l"/>
              <a:pathLst>
                <a:path h="313350" w="3286593">
                  <a:moveTo>
                    <a:pt x="39086" y="0"/>
                  </a:moveTo>
                  <a:lnTo>
                    <a:pt x="3247507" y="0"/>
                  </a:lnTo>
                  <a:cubicBezTo>
                    <a:pt x="3257873" y="0"/>
                    <a:pt x="3267815" y="4118"/>
                    <a:pt x="3275145" y="11448"/>
                  </a:cubicBezTo>
                  <a:cubicBezTo>
                    <a:pt x="3282475" y="18778"/>
                    <a:pt x="3286593" y="28719"/>
                    <a:pt x="3286593" y="39086"/>
                  </a:cubicBezTo>
                  <a:lnTo>
                    <a:pt x="3286593" y="274265"/>
                  </a:lnTo>
                  <a:cubicBezTo>
                    <a:pt x="3286593" y="284631"/>
                    <a:pt x="3282475" y="294572"/>
                    <a:pt x="3275145" y="301902"/>
                  </a:cubicBezTo>
                  <a:cubicBezTo>
                    <a:pt x="3267815" y="309232"/>
                    <a:pt x="3257873" y="313350"/>
                    <a:pt x="3247507" y="313350"/>
                  </a:cubicBezTo>
                  <a:lnTo>
                    <a:pt x="39086" y="313350"/>
                  </a:lnTo>
                  <a:cubicBezTo>
                    <a:pt x="28719" y="313350"/>
                    <a:pt x="18778" y="309232"/>
                    <a:pt x="11448" y="301902"/>
                  </a:cubicBezTo>
                  <a:cubicBezTo>
                    <a:pt x="4118" y="294572"/>
                    <a:pt x="0" y="284631"/>
                    <a:pt x="0" y="274265"/>
                  </a:cubicBezTo>
                  <a:lnTo>
                    <a:pt x="0" y="39086"/>
                  </a:lnTo>
                  <a:cubicBezTo>
                    <a:pt x="0" y="28719"/>
                    <a:pt x="4118" y="18778"/>
                    <a:pt x="11448" y="11448"/>
                  </a:cubicBezTo>
                  <a:cubicBezTo>
                    <a:pt x="18778" y="4118"/>
                    <a:pt x="28719" y="0"/>
                    <a:pt x="39086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3286593" cy="370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253631" y="8038475"/>
            <a:ext cx="11559516" cy="1183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Which type of renewable energy is most suitable for deployment in Bahrain?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Organic Circle Blob Shape"/>
          <p:cNvSpPr/>
          <p:nvPr/>
        </p:nvSpPr>
        <p:spPr>
          <a:xfrm flipH="false" flipV="false" rot="2234655">
            <a:off x="-6361358" y="-1171957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0" y="0"/>
                </a:lnTo>
                <a:lnTo>
                  <a:pt x="15359470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B9EE5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783748" y="1651830"/>
            <a:ext cx="3499405" cy="1830815"/>
          </a:xfrm>
          <a:custGeom>
            <a:avLst/>
            <a:gdLst/>
            <a:ahLst/>
            <a:cxnLst/>
            <a:rect r="r" b="b" t="t" l="l"/>
            <a:pathLst>
              <a:path h="1830815" w="3499405">
                <a:moveTo>
                  <a:pt x="0" y="0"/>
                </a:moveTo>
                <a:lnTo>
                  <a:pt x="3499405" y="0"/>
                </a:lnTo>
                <a:lnTo>
                  <a:pt x="3499405" y="1830815"/>
                </a:lnTo>
                <a:lnTo>
                  <a:pt x="0" y="1830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0451" t="-67088" r="-57487" b="-7094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3482645"/>
            <a:ext cx="9892486" cy="6804355"/>
          </a:xfrm>
          <a:custGeom>
            <a:avLst/>
            <a:gdLst/>
            <a:ahLst/>
            <a:cxnLst/>
            <a:rect r="r" b="b" t="t" l="l"/>
            <a:pathLst>
              <a:path h="6804355" w="9892486">
                <a:moveTo>
                  <a:pt x="0" y="0"/>
                </a:moveTo>
                <a:lnTo>
                  <a:pt x="9892486" y="0"/>
                </a:lnTo>
                <a:lnTo>
                  <a:pt x="9892486" y="6804355"/>
                </a:lnTo>
                <a:lnTo>
                  <a:pt x="0" y="6804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76" t="-19964" r="-14499" b="-91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33677" y="4362450"/>
            <a:ext cx="7825623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Bahrain Vision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07585" y="57150"/>
            <a:ext cx="6784053" cy="83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8"/>
              </a:lnSpc>
            </a:pPr>
            <a:r>
              <a:rPr lang="en-US" sz="589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110556" y="1021820"/>
            <a:ext cx="3578111" cy="789020"/>
            <a:chOff x="0" y="0"/>
            <a:chExt cx="942383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42383" cy="207808"/>
            </a:xfrm>
            <a:custGeom>
              <a:avLst/>
              <a:gdLst/>
              <a:ahLst/>
              <a:cxnLst/>
              <a:rect r="r" b="b" t="t" l="l"/>
              <a:pathLst>
                <a:path h="207808" w="942383">
                  <a:moveTo>
                    <a:pt x="103904" y="0"/>
                  </a:moveTo>
                  <a:lnTo>
                    <a:pt x="838479" y="0"/>
                  </a:lnTo>
                  <a:cubicBezTo>
                    <a:pt x="866036" y="0"/>
                    <a:pt x="892465" y="10947"/>
                    <a:pt x="911950" y="30433"/>
                  </a:cubicBezTo>
                  <a:cubicBezTo>
                    <a:pt x="931436" y="49918"/>
                    <a:pt x="942383" y="76347"/>
                    <a:pt x="942383" y="103904"/>
                  </a:cubicBezTo>
                  <a:lnTo>
                    <a:pt x="942383" y="103904"/>
                  </a:lnTo>
                  <a:cubicBezTo>
                    <a:pt x="942383" y="131461"/>
                    <a:pt x="931436" y="157889"/>
                    <a:pt x="911950" y="177375"/>
                  </a:cubicBezTo>
                  <a:cubicBezTo>
                    <a:pt x="892465" y="196861"/>
                    <a:pt x="866036" y="207808"/>
                    <a:pt x="83847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4238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335113" y="1178175"/>
            <a:ext cx="3128997" cy="5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1- Wind Energy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5160" y="1574450"/>
            <a:ext cx="17502173" cy="8398779"/>
            <a:chOff x="0" y="0"/>
            <a:chExt cx="23336230" cy="11198372"/>
          </a:xfrm>
        </p:grpSpPr>
        <p:pic>
          <p:nvPicPr>
            <p:cNvPr name="Picture 10" id="10">
              <a:hlinkClick r:id="rId5" tooltip="https://nsrdb.nrel.gov/data-viewer"/>
            </p:cNvPr>
            <p:cNvPicPr>
              <a:picLocks noChangeAspect="true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0">
              <a:off x="-2250819" y="-1760888"/>
              <a:ext cx="27913146" cy="15285355"/>
            </a:xfrm>
            <a:prstGeom prst="rect">
              <a:avLst/>
            </a:prstGeom>
          </p:spPr>
        </p:pic>
        <p:grpSp>
          <p:nvGrpSpPr>
            <p:cNvPr name="Group 11" id="11"/>
            <p:cNvGrpSpPr/>
            <p:nvPr/>
          </p:nvGrpSpPr>
          <p:grpSpPr>
            <a:xfrm rot="0">
              <a:off x="0" y="0"/>
              <a:ext cx="1344168" cy="11000232"/>
              <a:chOff x="0" y="0"/>
              <a:chExt cx="265515" cy="2172885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65515" cy="2172885"/>
              </a:xfrm>
              <a:custGeom>
                <a:avLst/>
                <a:gdLst/>
                <a:ahLst/>
                <a:cxnLst/>
                <a:rect r="r" b="b" t="t" l="l"/>
                <a:pathLst>
                  <a:path h="2172885" w="265515">
                    <a:moveTo>
                      <a:pt x="0" y="0"/>
                    </a:moveTo>
                    <a:lnTo>
                      <a:pt x="265515" y="0"/>
                    </a:lnTo>
                    <a:lnTo>
                      <a:pt x="265515" y="2172885"/>
                    </a:lnTo>
                    <a:lnTo>
                      <a:pt x="0" y="2172885"/>
                    </a:lnTo>
                    <a:close/>
                  </a:path>
                </a:pathLst>
              </a:custGeom>
              <a:solidFill>
                <a:srgbClr val="E7FFBC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57150"/>
                <a:ext cx="265515" cy="223003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r:id="rId3" tooltip="https://nsrdb.nrel.gov/data-viewer"/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2926339" y="155968"/>
            <a:ext cx="22944569" cy="1202461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4219259" y="3062440"/>
            <a:ext cx="1311826" cy="647319"/>
            <a:chOff x="0" y="0"/>
            <a:chExt cx="1749101" cy="8630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6935" cy="863093"/>
            </a:xfrm>
            <a:custGeom>
              <a:avLst/>
              <a:gdLst/>
              <a:ahLst/>
              <a:cxnLst/>
              <a:rect r="r" b="b" t="t" l="l"/>
              <a:pathLst>
                <a:path h="863093" w="666935">
                  <a:moveTo>
                    <a:pt x="0" y="0"/>
                  </a:moveTo>
                  <a:lnTo>
                    <a:pt x="666935" y="0"/>
                  </a:lnTo>
                  <a:lnTo>
                    <a:pt x="666935" y="863093"/>
                  </a:lnTo>
                  <a:lnTo>
                    <a:pt x="0" y="863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666935" y="151995"/>
              <a:ext cx="1082165" cy="711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3">
                  <a:solidFill>
                    <a:srgbClr val="CC0000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36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47474" y="4238081"/>
            <a:ext cx="1311826" cy="647319"/>
            <a:chOff x="0" y="0"/>
            <a:chExt cx="1749101" cy="8630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666935" y="151995"/>
              <a:ext cx="1082165" cy="711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3">
                  <a:solidFill>
                    <a:srgbClr val="CC0000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32.3 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6935" cy="863093"/>
            </a:xfrm>
            <a:custGeom>
              <a:avLst/>
              <a:gdLst/>
              <a:ahLst/>
              <a:cxnLst/>
              <a:rect r="r" b="b" t="t" l="l"/>
              <a:pathLst>
                <a:path h="863093" w="666935">
                  <a:moveTo>
                    <a:pt x="0" y="0"/>
                  </a:moveTo>
                  <a:lnTo>
                    <a:pt x="666935" y="0"/>
                  </a:lnTo>
                  <a:lnTo>
                    <a:pt x="666935" y="863093"/>
                  </a:lnTo>
                  <a:lnTo>
                    <a:pt x="0" y="863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215011" y="7532106"/>
            <a:ext cx="1311826" cy="647319"/>
            <a:chOff x="0" y="0"/>
            <a:chExt cx="1749101" cy="863093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666935" y="151995"/>
              <a:ext cx="1082165" cy="711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3">
                  <a:solidFill>
                    <a:srgbClr val="004AAD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7.4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6935" cy="863093"/>
            </a:xfrm>
            <a:custGeom>
              <a:avLst/>
              <a:gdLst/>
              <a:ahLst/>
              <a:cxnLst/>
              <a:rect r="r" b="b" t="t" l="l"/>
              <a:pathLst>
                <a:path h="863093" w="666935">
                  <a:moveTo>
                    <a:pt x="0" y="0"/>
                  </a:moveTo>
                  <a:lnTo>
                    <a:pt x="666935" y="0"/>
                  </a:lnTo>
                  <a:lnTo>
                    <a:pt x="666935" y="863093"/>
                  </a:lnTo>
                  <a:lnTo>
                    <a:pt x="0" y="863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215011" y="5720827"/>
            <a:ext cx="1311826" cy="647319"/>
            <a:chOff x="0" y="0"/>
            <a:chExt cx="1749101" cy="86309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666935" y="151995"/>
              <a:ext cx="1082165" cy="7110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61"/>
                </a:lnSpc>
                <a:spcBef>
                  <a:spcPct val="0"/>
                </a:spcBef>
              </a:pPr>
              <a:r>
                <a:rPr lang="en-US" sz="3043">
                  <a:solidFill>
                    <a:srgbClr val="004AAD"/>
                  </a:solidFill>
                  <a:latin typeface="Orelega One"/>
                  <a:ea typeface="Orelega One"/>
                  <a:cs typeface="Orelega One"/>
                  <a:sym typeface="Orelega One"/>
                </a:rPr>
                <a:t>17.8 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6935" cy="863093"/>
            </a:xfrm>
            <a:custGeom>
              <a:avLst/>
              <a:gdLst/>
              <a:ahLst/>
              <a:cxnLst/>
              <a:rect r="r" b="b" t="t" l="l"/>
              <a:pathLst>
                <a:path h="863093" w="666935">
                  <a:moveTo>
                    <a:pt x="0" y="0"/>
                  </a:moveTo>
                  <a:lnTo>
                    <a:pt x="666935" y="0"/>
                  </a:lnTo>
                  <a:lnTo>
                    <a:pt x="666935" y="863093"/>
                  </a:lnTo>
                  <a:lnTo>
                    <a:pt x="0" y="863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7354944" y="1021820"/>
            <a:ext cx="3578111" cy="789020"/>
            <a:chOff x="0" y="0"/>
            <a:chExt cx="942383" cy="20780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42383" cy="207808"/>
            </a:xfrm>
            <a:custGeom>
              <a:avLst/>
              <a:gdLst/>
              <a:ahLst/>
              <a:cxnLst/>
              <a:rect r="r" b="b" t="t" l="l"/>
              <a:pathLst>
                <a:path h="207808" w="942383">
                  <a:moveTo>
                    <a:pt x="103904" y="0"/>
                  </a:moveTo>
                  <a:lnTo>
                    <a:pt x="838479" y="0"/>
                  </a:lnTo>
                  <a:cubicBezTo>
                    <a:pt x="866036" y="0"/>
                    <a:pt x="892465" y="10947"/>
                    <a:pt x="911950" y="30433"/>
                  </a:cubicBezTo>
                  <a:cubicBezTo>
                    <a:pt x="931436" y="49918"/>
                    <a:pt x="942383" y="76347"/>
                    <a:pt x="942383" y="103904"/>
                  </a:cubicBezTo>
                  <a:lnTo>
                    <a:pt x="942383" y="103904"/>
                  </a:lnTo>
                  <a:cubicBezTo>
                    <a:pt x="942383" y="131461"/>
                    <a:pt x="931436" y="157889"/>
                    <a:pt x="911950" y="177375"/>
                  </a:cubicBezTo>
                  <a:cubicBezTo>
                    <a:pt x="892465" y="196861"/>
                    <a:pt x="866036" y="207808"/>
                    <a:pt x="83847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94238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88628" y="6644520"/>
            <a:ext cx="164592" cy="164592"/>
          </a:xfrm>
          <a:custGeom>
            <a:avLst/>
            <a:gdLst/>
            <a:ahLst/>
            <a:cxnLst/>
            <a:rect r="r" b="b" t="t" l="l"/>
            <a:pathLst>
              <a:path h="164592" w="164592">
                <a:moveTo>
                  <a:pt x="0" y="0"/>
                </a:moveTo>
                <a:lnTo>
                  <a:pt x="164592" y="0"/>
                </a:lnTo>
                <a:lnTo>
                  <a:pt x="164592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751973" y="57150"/>
            <a:ext cx="6784053" cy="83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8"/>
              </a:lnSpc>
            </a:pPr>
            <a:r>
              <a:rPr lang="en-US" sz="589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79502" y="1178175"/>
            <a:ext cx="3128997" cy="5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2- Solar Energy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788628" y="8319396"/>
            <a:ext cx="164592" cy="164592"/>
          </a:xfrm>
          <a:custGeom>
            <a:avLst/>
            <a:gdLst/>
            <a:ahLst/>
            <a:cxnLst/>
            <a:rect r="r" b="b" t="t" l="l"/>
            <a:pathLst>
              <a:path h="164592" w="164592">
                <a:moveTo>
                  <a:pt x="0" y="0"/>
                </a:moveTo>
                <a:lnTo>
                  <a:pt x="164592" y="0"/>
                </a:lnTo>
                <a:lnTo>
                  <a:pt x="164592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4792875" y="3709760"/>
            <a:ext cx="164592" cy="164592"/>
          </a:xfrm>
          <a:custGeom>
            <a:avLst/>
            <a:gdLst/>
            <a:ahLst/>
            <a:cxnLst/>
            <a:rect r="r" b="b" t="t" l="l"/>
            <a:pathLst>
              <a:path h="164592" w="164592">
                <a:moveTo>
                  <a:pt x="0" y="0"/>
                </a:moveTo>
                <a:lnTo>
                  <a:pt x="164592" y="0"/>
                </a:lnTo>
                <a:lnTo>
                  <a:pt x="164592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735213" y="4238081"/>
            <a:ext cx="164592" cy="164592"/>
          </a:xfrm>
          <a:custGeom>
            <a:avLst/>
            <a:gdLst/>
            <a:ahLst/>
            <a:cxnLst/>
            <a:rect r="r" b="b" t="t" l="l"/>
            <a:pathLst>
              <a:path h="164592" w="164592">
                <a:moveTo>
                  <a:pt x="0" y="0"/>
                </a:moveTo>
                <a:lnTo>
                  <a:pt x="164592" y="0"/>
                </a:lnTo>
                <a:lnTo>
                  <a:pt x="164592" y="164592"/>
                </a:lnTo>
                <a:lnTo>
                  <a:pt x="0" y="1645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3186" y="349208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54944" y="1417081"/>
            <a:ext cx="4092461" cy="789020"/>
            <a:chOff x="0" y="0"/>
            <a:chExt cx="1077850" cy="207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7850" cy="207808"/>
            </a:xfrm>
            <a:custGeom>
              <a:avLst/>
              <a:gdLst/>
              <a:ahLst/>
              <a:cxnLst/>
              <a:rect r="r" b="b" t="t" l="l"/>
              <a:pathLst>
                <a:path h="207808" w="1077850">
                  <a:moveTo>
                    <a:pt x="103904" y="0"/>
                  </a:moveTo>
                  <a:lnTo>
                    <a:pt x="973946" y="0"/>
                  </a:lnTo>
                  <a:cubicBezTo>
                    <a:pt x="1001503" y="0"/>
                    <a:pt x="1027931" y="10947"/>
                    <a:pt x="1047417" y="30433"/>
                  </a:cubicBezTo>
                  <a:cubicBezTo>
                    <a:pt x="1066903" y="49918"/>
                    <a:pt x="1077850" y="76347"/>
                    <a:pt x="1077850" y="103904"/>
                  </a:cubicBezTo>
                  <a:lnTo>
                    <a:pt x="1077850" y="103904"/>
                  </a:lnTo>
                  <a:cubicBezTo>
                    <a:pt x="1077850" y="131461"/>
                    <a:pt x="1066903" y="157889"/>
                    <a:pt x="1047417" y="177375"/>
                  </a:cubicBezTo>
                  <a:cubicBezTo>
                    <a:pt x="1027931" y="196861"/>
                    <a:pt x="1001503" y="207808"/>
                    <a:pt x="973946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77850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7169" y="2441677"/>
            <a:ext cx="6524200" cy="699422"/>
            <a:chOff x="0" y="0"/>
            <a:chExt cx="2800099" cy="3001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0099" cy="300182"/>
            </a:xfrm>
            <a:custGeom>
              <a:avLst/>
              <a:gdLst/>
              <a:ahLst/>
              <a:cxnLst/>
              <a:rect r="r" b="b" t="t" l="l"/>
              <a:pathLst>
                <a:path h="300182" w="2800099">
                  <a:moveTo>
                    <a:pt x="74759" y="0"/>
                  </a:moveTo>
                  <a:lnTo>
                    <a:pt x="2725340" y="0"/>
                  </a:lnTo>
                  <a:cubicBezTo>
                    <a:pt x="2745167" y="0"/>
                    <a:pt x="2764182" y="7876"/>
                    <a:pt x="2778202" y="21896"/>
                  </a:cubicBezTo>
                  <a:cubicBezTo>
                    <a:pt x="2792222" y="35916"/>
                    <a:pt x="2800099" y="54931"/>
                    <a:pt x="2800099" y="74759"/>
                  </a:cubicBezTo>
                  <a:lnTo>
                    <a:pt x="2800099" y="225424"/>
                  </a:lnTo>
                  <a:cubicBezTo>
                    <a:pt x="2800099" y="245251"/>
                    <a:pt x="2792222" y="264266"/>
                    <a:pt x="2778202" y="278286"/>
                  </a:cubicBezTo>
                  <a:cubicBezTo>
                    <a:pt x="2764182" y="292306"/>
                    <a:pt x="2745167" y="300182"/>
                    <a:pt x="2725340" y="300182"/>
                  </a:cubicBezTo>
                  <a:lnTo>
                    <a:pt x="74759" y="300182"/>
                  </a:lnTo>
                  <a:cubicBezTo>
                    <a:pt x="33471" y="300182"/>
                    <a:pt x="0" y="266712"/>
                    <a:pt x="0" y="225424"/>
                  </a:cubicBezTo>
                  <a:lnTo>
                    <a:pt x="0" y="74759"/>
                  </a:lnTo>
                  <a:cubicBezTo>
                    <a:pt x="0" y="54931"/>
                    <a:pt x="7876" y="35916"/>
                    <a:pt x="21896" y="21896"/>
                  </a:cubicBezTo>
                  <a:cubicBezTo>
                    <a:pt x="35916" y="7876"/>
                    <a:pt x="54931" y="0"/>
                    <a:pt x="7475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0009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35810" y="3228537"/>
            <a:ext cx="5117535" cy="1049473"/>
            <a:chOff x="0" y="0"/>
            <a:chExt cx="2196377" cy="450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06631" y="2441677"/>
            <a:ext cx="6524200" cy="699422"/>
            <a:chOff x="0" y="0"/>
            <a:chExt cx="2800099" cy="3001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00099" cy="300182"/>
            </a:xfrm>
            <a:custGeom>
              <a:avLst/>
              <a:gdLst/>
              <a:ahLst/>
              <a:cxnLst/>
              <a:rect r="r" b="b" t="t" l="l"/>
              <a:pathLst>
                <a:path h="300182" w="2800099">
                  <a:moveTo>
                    <a:pt x="74759" y="0"/>
                  </a:moveTo>
                  <a:lnTo>
                    <a:pt x="2725340" y="0"/>
                  </a:lnTo>
                  <a:cubicBezTo>
                    <a:pt x="2745167" y="0"/>
                    <a:pt x="2764182" y="7876"/>
                    <a:pt x="2778202" y="21896"/>
                  </a:cubicBezTo>
                  <a:cubicBezTo>
                    <a:pt x="2792222" y="35916"/>
                    <a:pt x="2800099" y="54931"/>
                    <a:pt x="2800099" y="74759"/>
                  </a:cubicBezTo>
                  <a:lnTo>
                    <a:pt x="2800099" y="225424"/>
                  </a:lnTo>
                  <a:cubicBezTo>
                    <a:pt x="2800099" y="245251"/>
                    <a:pt x="2792222" y="264266"/>
                    <a:pt x="2778202" y="278286"/>
                  </a:cubicBezTo>
                  <a:cubicBezTo>
                    <a:pt x="2764182" y="292306"/>
                    <a:pt x="2745167" y="300182"/>
                    <a:pt x="2725340" y="300182"/>
                  </a:cubicBezTo>
                  <a:lnTo>
                    <a:pt x="74759" y="300182"/>
                  </a:lnTo>
                  <a:cubicBezTo>
                    <a:pt x="33471" y="300182"/>
                    <a:pt x="0" y="266712"/>
                    <a:pt x="0" y="225424"/>
                  </a:cubicBezTo>
                  <a:lnTo>
                    <a:pt x="0" y="74759"/>
                  </a:lnTo>
                  <a:cubicBezTo>
                    <a:pt x="0" y="54931"/>
                    <a:pt x="7876" y="35916"/>
                    <a:pt x="21896" y="21896"/>
                  </a:cubicBezTo>
                  <a:cubicBezTo>
                    <a:pt x="35916" y="7876"/>
                    <a:pt x="54931" y="0"/>
                    <a:pt x="7475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80009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124669" y="3286769"/>
            <a:ext cx="1564498" cy="933010"/>
          </a:xfrm>
          <a:custGeom>
            <a:avLst/>
            <a:gdLst/>
            <a:ahLst/>
            <a:cxnLst/>
            <a:rect r="r" b="b" t="t" l="l"/>
            <a:pathLst>
              <a:path h="933010" w="1564498">
                <a:moveTo>
                  <a:pt x="0" y="0"/>
                </a:moveTo>
                <a:lnTo>
                  <a:pt x="1564498" y="0"/>
                </a:lnTo>
                <a:lnTo>
                  <a:pt x="1564498" y="933010"/>
                </a:lnTo>
                <a:lnTo>
                  <a:pt x="0" y="93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935810" y="4420885"/>
            <a:ext cx="5117535" cy="1049473"/>
            <a:chOff x="0" y="0"/>
            <a:chExt cx="2196377" cy="4504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935810" y="5613234"/>
            <a:ext cx="5117535" cy="1049473"/>
            <a:chOff x="0" y="0"/>
            <a:chExt cx="2196377" cy="4504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295106" y="5709683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4" y="0"/>
                </a:lnTo>
                <a:lnTo>
                  <a:pt x="734514" y="856575"/>
                </a:lnTo>
                <a:lnTo>
                  <a:pt x="0" y="85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162769" y="4528954"/>
            <a:ext cx="1246109" cy="833335"/>
          </a:xfrm>
          <a:custGeom>
            <a:avLst/>
            <a:gdLst/>
            <a:ahLst/>
            <a:cxnLst/>
            <a:rect r="r" b="b" t="t" l="l"/>
            <a:pathLst>
              <a:path h="833335" w="1246109">
                <a:moveTo>
                  <a:pt x="0" y="0"/>
                </a:moveTo>
                <a:lnTo>
                  <a:pt x="1246109" y="0"/>
                </a:lnTo>
                <a:lnTo>
                  <a:pt x="1246109" y="833336"/>
                </a:lnTo>
                <a:lnTo>
                  <a:pt x="0" y="833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579502" y="1573436"/>
            <a:ext cx="3663921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2- Solar Energy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1049" y="2497897"/>
            <a:ext cx="615644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Bahrain’s Total Consumption (2023)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32515" y="2988178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8.1 Km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90510" y="2497897"/>
            <a:ext cx="615644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Eleven Miles Solar Hybrid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67028" y="4152808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$ 1 billion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17071" y="5394159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441 GWh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260501" y="3314487"/>
            <a:ext cx="5117535" cy="1049473"/>
            <a:chOff x="0" y="0"/>
            <a:chExt cx="2196377" cy="4504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2505811" y="3390921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3" y="0"/>
                </a:lnTo>
                <a:lnTo>
                  <a:pt x="734513" y="856576"/>
                </a:lnTo>
                <a:lnTo>
                  <a:pt x="0" y="85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718318" y="3046409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40,000 GWh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29752" y="8301386"/>
            <a:ext cx="5117535" cy="1049473"/>
            <a:chOff x="0" y="0"/>
            <a:chExt cx="2196377" cy="4504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865112" y="8359617"/>
            <a:ext cx="1564498" cy="933010"/>
          </a:xfrm>
          <a:custGeom>
            <a:avLst/>
            <a:gdLst/>
            <a:ahLst/>
            <a:cxnLst/>
            <a:rect r="r" b="b" t="t" l="l"/>
            <a:pathLst>
              <a:path h="933010" w="1564498">
                <a:moveTo>
                  <a:pt x="0" y="0"/>
                </a:moveTo>
                <a:lnTo>
                  <a:pt x="1564499" y="0"/>
                </a:lnTo>
                <a:lnTo>
                  <a:pt x="1564499" y="933010"/>
                </a:lnTo>
                <a:lnTo>
                  <a:pt x="0" y="933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6419344" y="8329104"/>
            <a:ext cx="5117535" cy="1049473"/>
            <a:chOff x="0" y="0"/>
            <a:chExt cx="2196377" cy="4504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213154" y="8301386"/>
            <a:ext cx="5117535" cy="1049473"/>
            <a:chOff x="0" y="0"/>
            <a:chExt cx="2196377" cy="45042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2469446" y="8387335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3" y="0"/>
                </a:lnTo>
                <a:lnTo>
                  <a:pt x="734513" y="856576"/>
                </a:lnTo>
                <a:lnTo>
                  <a:pt x="0" y="85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651381" y="8437173"/>
            <a:ext cx="1246109" cy="833335"/>
          </a:xfrm>
          <a:custGeom>
            <a:avLst/>
            <a:gdLst/>
            <a:ahLst/>
            <a:cxnLst/>
            <a:rect r="r" b="b" t="t" l="l"/>
            <a:pathLst>
              <a:path h="833335" w="1246109">
                <a:moveTo>
                  <a:pt x="0" y="0"/>
                </a:moveTo>
                <a:lnTo>
                  <a:pt x="1246109" y="0"/>
                </a:lnTo>
                <a:lnTo>
                  <a:pt x="1246109" y="833335"/>
                </a:lnTo>
                <a:lnTo>
                  <a:pt x="0" y="833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826456" y="8061026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734 Km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423075" y="8033308"/>
            <a:ext cx="2796843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$ 90.6 billion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31511" y="8061026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40,000 GWh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4915665" y="7196107"/>
            <a:ext cx="8456671" cy="699422"/>
            <a:chOff x="0" y="0"/>
            <a:chExt cx="3629489" cy="30018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629489" cy="300182"/>
            </a:xfrm>
            <a:custGeom>
              <a:avLst/>
              <a:gdLst/>
              <a:ahLst/>
              <a:cxnLst/>
              <a:rect r="r" b="b" t="t" l="l"/>
              <a:pathLst>
                <a:path h="300182" w="3629489">
                  <a:moveTo>
                    <a:pt x="57675" y="0"/>
                  </a:moveTo>
                  <a:lnTo>
                    <a:pt x="3571814" y="0"/>
                  </a:lnTo>
                  <a:cubicBezTo>
                    <a:pt x="3587110" y="0"/>
                    <a:pt x="3601780" y="6076"/>
                    <a:pt x="3612596" y="16893"/>
                  </a:cubicBezTo>
                  <a:cubicBezTo>
                    <a:pt x="3623413" y="27709"/>
                    <a:pt x="3629489" y="42379"/>
                    <a:pt x="3629489" y="57675"/>
                  </a:cubicBezTo>
                  <a:lnTo>
                    <a:pt x="3629489" y="242507"/>
                  </a:lnTo>
                  <a:cubicBezTo>
                    <a:pt x="3629489" y="257804"/>
                    <a:pt x="3623413" y="272474"/>
                    <a:pt x="3612596" y="283290"/>
                  </a:cubicBezTo>
                  <a:cubicBezTo>
                    <a:pt x="3601780" y="294106"/>
                    <a:pt x="3587110" y="300182"/>
                    <a:pt x="3571814" y="300182"/>
                  </a:cubicBezTo>
                  <a:lnTo>
                    <a:pt x="57675" y="300182"/>
                  </a:lnTo>
                  <a:cubicBezTo>
                    <a:pt x="42379" y="300182"/>
                    <a:pt x="27709" y="294106"/>
                    <a:pt x="16893" y="283290"/>
                  </a:cubicBezTo>
                  <a:cubicBezTo>
                    <a:pt x="6076" y="272474"/>
                    <a:pt x="0" y="257804"/>
                    <a:pt x="0" y="242507"/>
                  </a:cubicBezTo>
                  <a:lnTo>
                    <a:pt x="0" y="57675"/>
                  </a:lnTo>
                  <a:cubicBezTo>
                    <a:pt x="0" y="42379"/>
                    <a:pt x="6076" y="27709"/>
                    <a:pt x="16893" y="16893"/>
                  </a:cubicBezTo>
                  <a:cubicBezTo>
                    <a:pt x="27709" y="6076"/>
                    <a:pt x="42379" y="0"/>
                    <a:pt x="57675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362948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039421" y="7252327"/>
            <a:ext cx="8149034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Requirements to Cover Bahrain’s Consumption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1968" y="247457"/>
            <a:ext cx="7344065" cy="9792086"/>
          </a:xfrm>
          <a:custGeom>
            <a:avLst/>
            <a:gdLst/>
            <a:ahLst/>
            <a:cxnLst/>
            <a:rect r="r" b="b" t="t" l="l"/>
            <a:pathLst>
              <a:path h="9792086" w="7344065">
                <a:moveTo>
                  <a:pt x="0" y="0"/>
                </a:moveTo>
                <a:lnTo>
                  <a:pt x="7344064" y="0"/>
                </a:lnTo>
                <a:lnTo>
                  <a:pt x="7344064" y="9792086"/>
                </a:lnTo>
                <a:lnTo>
                  <a:pt x="0" y="97920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3186" y="349208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54944" y="1417081"/>
            <a:ext cx="4092461" cy="789020"/>
            <a:chOff x="0" y="0"/>
            <a:chExt cx="1077850" cy="207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7850" cy="207808"/>
            </a:xfrm>
            <a:custGeom>
              <a:avLst/>
              <a:gdLst/>
              <a:ahLst/>
              <a:cxnLst/>
              <a:rect r="r" b="b" t="t" l="l"/>
              <a:pathLst>
                <a:path h="207808" w="1077850">
                  <a:moveTo>
                    <a:pt x="103904" y="0"/>
                  </a:moveTo>
                  <a:lnTo>
                    <a:pt x="973946" y="0"/>
                  </a:lnTo>
                  <a:cubicBezTo>
                    <a:pt x="1001503" y="0"/>
                    <a:pt x="1027931" y="10947"/>
                    <a:pt x="1047417" y="30433"/>
                  </a:cubicBezTo>
                  <a:cubicBezTo>
                    <a:pt x="1066903" y="49918"/>
                    <a:pt x="1077850" y="76347"/>
                    <a:pt x="1077850" y="103904"/>
                  </a:cubicBezTo>
                  <a:lnTo>
                    <a:pt x="1077850" y="103904"/>
                  </a:lnTo>
                  <a:cubicBezTo>
                    <a:pt x="1077850" y="131461"/>
                    <a:pt x="1066903" y="157889"/>
                    <a:pt x="1047417" y="177375"/>
                  </a:cubicBezTo>
                  <a:cubicBezTo>
                    <a:pt x="1027931" y="196861"/>
                    <a:pt x="1001503" y="207808"/>
                    <a:pt x="973946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77850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57169" y="2441677"/>
            <a:ext cx="6524200" cy="699422"/>
            <a:chOff x="0" y="0"/>
            <a:chExt cx="2800099" cy="30018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0099" cy="300182"/>
            </a:xfrm>
            <a:custGeom>
              <a:avLst/>
              <a:gdLst/>
              <a:ahLst/>
              <a:cxnLst/>
              <a:rect r="r" b="b" t="t" l="l"/>
              <a:pathLst>
                <a:path h="300182" w="2800099">
                  <a:moveTo>
                    <a:pt x="74759" y="0"/>
                  </a:moveTo>
                  <a:lnTo>
                    <a:pt x="2725340" y="0"/>
                  </a:lnTo>
                  <a:cubicBezTo>
                    <a:pt x="2745167" y="0"/>
                    <a:pt x="2764182" y="7876"/>
                    <a:pt x="2778202" y="21896"/>
                  </a:cubicBezTo>
                  <a:cubicBezTo>
                    <a:pt x="2792222" y="35916"/>
                    <a:pt x="2800099" y="54931"/>
                    <a:pt x="2800099" y="74759"/>
                  </a:cubicBezTo>
                  <a:lnTo>
                    <a:pt x="2800099" y="225424"/>
                  </a:lnTo>
                  <a:cubicBezTo>
                    <a:pt x="2800099" y="245251"/>
                    <a:pt x="2792222" y="264266"/>
                    <a:pt x="2778202" y="278286"/>
                  </a:cubicBezTo>
                  <a:cubicBezTo>
                    <a:pt x="2764182" y="292306"/>
                    <a:pt x="2745167" y="300182"/>
                    <a:pt x="2725340" y="300182"/>
                  </a:cubicBezTo>
                  <a:lnTo>
                    <a:pt x="74759" y="300182"/>
                  </a:lnTo>
                  <a:cubicBezTo>
                    <a:pt x="33471" y="300182"/>
                    <a:pt x="0" y="266712"/>
                    <a:pt x="0" y="225424"/>
                  </a:cubicBezTo>
                  <a:lnTo>
                    <a:pt x="0" y="74759"/>
                  </a:lnTo>
                  <a:cubicBezTo>
                    <a:pt x="0" y="54931"/>
                    <a:pt x="7876" y="35916"/>
                    <a:pt x="21896" y="21896"/>
                  </a:cubicBezTo>
                  <a:cubicBezTo>
                    <a:pt x="35916" y="7876"/>
                    <a:pt x="54931" y="0"/>
                    <a:pt x="7475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0009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35810" y="3228537"/>
            <a:ext cx="5117535" cy="1049473"/>
            <a:chOff x="0" y="0"/>
            <a:chExt cx="2196377" cy="4504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06631" y="2441677"/>
            <a:ext cx="6524200" cy="699422"/>
            <a:chOff x="0" y="0"/>
            <a:chExt cx="2800099" cy="3001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00099" cy="300182"/>
            </a:xfrm>
            <a:custGeom>
              <a:avLst/>
              <a:gdLst/>
              <a:ahLst/>
              <a:cxnLst/>
              <a:rect r="r" b="b" t="t" l="l"/>
              <a:pathLst>
                <a:path h="300182" w="2800099">
                  <a:moveTo>
                    <a:pt x="74759" y="0"/>
                  </a:moveTo>
                  <a:lnTo>
                    <a:pt x="2725340" y="0"/>
                  </a:lnTo>
                  <a:cubicBezTo>
                    <a:pt x="2745167" y="0"/>
                    <a:pt x="2764182" y="7876"/>
                    <a:pt x="2778202" y="21896"/>
                  </a:cubicBezTo>
                  <a:cubicBezTo>
                    <a:pt x="2792222" y="35916"/>
                    <a:pt x="2800099" y="54931"/>
                    <a:pt x="2800099" y="74759"/>
                  </a:cubicBezTo>
                  <a:lnTo>
                    <a:pt x="2800099" y="225424"/>
                  </a:lnTo>
                  <a:cubicBezTo>
                    <a:pt x="2800099" y="245251"/>
                    <a:pt x="2792222" y="264266"/>
                    <a:pt x="2778202" y="278286"/>
                  </a:cubicBezTo>
                  <a:cubicBezTo>
                    <a:pt x="2764182" y="292306"/>
                    <a:pt x="2745167" y="300182"/>
                    <a:pt x="2725340" y="300182"/>
                  </a:cubicBezTo>
                  <a:lnTo>
                    <a:pt x="74759" y="300182"/>
                  </a:lnTo>
                  <a:cubicBezTo>
                    <a:pt x="33471" y="300182"/>
                    <a:pt x="0" y="266712"/>
                    <a:pt x="0" y="225424"/>
                  </a:cubicBezTo>
                  <a:lnTo>
                    <a:pt x="0" y="74759"/>
                  </a:lnTo>
                  <a:cubicBezTo>
                    <a:pt x="0" y="54931"/>
                    <a:pt x="7876" y="35916"/>
                    <a:pt x="21896" y="21896"/>
                  </a:cubicBezTo>
                  <a:cubicBezTo>
                    <a:pt x="35916" y="7876"/>
                    <a:pt x="54931" y="0"/>
                    <a:pt x="7475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80009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124669" y="3286769"/>
            <a:ext cx="1564498" cy="933010"/>
          </a:xfrm>
          <a:custGeom>
            <a:avLst/>
            <a:gdLst/>
            <a:ahLst/>
            <a:cxnLst/>
            <a:rect r="r" b="b" t="t" l="l"/>
            <a:pathLst>
              <a:path h="933010" w="1564498">
                <a:moveTo>
                  <a:pt x="0" y="0"/>
                </a:moveTo>
                <a:lnTo>
                  <a:pt x="1564498" y="0"/>
                </a:lnTo>
                <a:lnTo>
                  <a:pt x="1564498" y="933010"/>
                </a:lnTo>
                <a:lnTo>
                  <a:pt x="0" y="93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0935810" y="4420885"/>
            <a:ext cx="5117535" cy="1049473"/>
            <a:chOff x="0" y="0"/>
            <a:chExt cx="2196377" cy="4504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935810" y="5613234"/>
            <a:ext cx="5117535" cy="1049473"/>
            <a:chOff x="0" y="0"/>
            <a:chExt cx="2196377" cy="4504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295106" y="5709683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4" y="0"/>
                </a:lnTo>
                <a:lnTo>
                  <a:pt x="734514" y="856575"/>
                </a:lnTo>
                <a:lnTo>
                  <a:pt x="0" y="85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162769" y="4528954"/>
            <a:ext cx="1246109" cy="833335"/>
          </a:xfrm>
          <a:custGeom>
            <a:avLst/>
            <a:gdLst/>
            <a:ahLst/>
            <a:cxnLst/>
            <a:rect r="r" b="b" t="t" l="l"/>
            <a:pathLst>
              <a:path h="833335" w="1246109">
                <a:moveTo>
                  <a:pt x="0" y="0"/>
                </a:moveTo>
                <a:lnTo>
                  <a:pt x="1246109" y="0"/>
                </a:lnTo>
                <a:lnTo>
                  <a:pt x="1246109" y="833336"/>
                </a:lnTo>
                <a:lnTo>
                  <a:pt x="0" y="833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7579502" y="1573436"/>
            <a:ext cx="3663921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3- Nuclear Energy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41049" y="2497897"/>
            <a:ext cx="615644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Bahrain’s Total Consumption (2023)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132515" y="2988178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11.2 Km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298571" y="2479945"/>
            <a:ext cx="634032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Callaway Nuclear Generation Station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08704" y="4152808"/>
            <a:ext cx="2493567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$ 5.9 billion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43052" y="5345156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88,000 GWh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260501" y="3314487"/>
            <a:ext cx="5117535" cy="1049473"/>
            <a:chOff x="0" y="0"/>
            <a:chExt cx="2196377" cy="45042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2505811" y="3390921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3" y="0"/>
                </a:lnTo>
                <a:lnTo>
                  <a:pt x="734513" y="856576"/>
                </a:lnTo>
                <a:lnTo>
                  <a:pt x="0" y="85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3718318" y="3046409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40,000 GWh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29752" y="8301386"/>
            <a:ext cx="5117535" cy="1049473"/>
            <a:chOff x="0" y="0"/>
            <a:chExt cx="2196377" cy="4504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865112" y="8359617"/>
            <a:ext cx="1564498" cy="933010"/>
          </a:xfrm>
          <a:custGeom>
            <a:avLst/>
            <a:gdLst/>
            <a:ahLst/>
            <a:cxnLst/>
            <a:rect r="r" b="b" t="t" l="l"/>
            <a:pathLst>
              <a:path h="933010" w="1564498">
                <a:moveTo>
                  <a:pt x="0" y="0"/>
                </a:moveTo>
                <a:lnTo>
                  <a:pt x="1564499" y="0"/>
                </a:lnTo>
                <a:lnTo>
                  <a:pt x="1564499" y="933010"/>
                </a:lnTo>
                <a:lnTo>
                  <a:pt x="0" y="933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6419344" y="8329104"/>
            <a:ext cx="5117535" cy="1049473"/>
            <a:chOff x="0" y="0"/>
            <a:chExt cx="2196377" cy="45042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213154" y="8301386"/>
            <a:ext cx="5117535" cy="1049473"/>
            <a:chOff x="0" y="0"/>
            <a:chExt cx="2196377" cy="45042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2469446" y="8387335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3" y="0"/>
                </a:lnTo>
                <a:lnTo>
                  <a:pt x="734513" y="856576"/>
                </a:lnTo>
                <a:lnTo>
                  <a:pt x="0" y="85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6651381" y="8437173"/>
            <a:ext cx="1246109" cy="833335"/>
          </a:xfrm>
          <a:custGeom>
            <a:avLst/>
            <a:gdLst/>
            <a:ahLst/>
            <a:cxnLst/>
            <a:rect r="r" b="b" t="t" l="l"/>
            <a:pathLst>
              <a:path h="833335" w="1246109">
                <a:moveTo>
                  <a:pt x="0" y="0"/>
                </a:moveTo>
                <a:lnTo>
                  <a:pt x="1246109" y="0"/>
                </a:lnTo>
                <a:lnTo>
                  <a:pt x="1246109" y="833335"/>
                </a:lnTo>
                <a:lnTo>
                  <a:pt x="0" y="833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826456" y="8061026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5.1 Km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8423075" y="8033308"/>
            <a:ext cx="2796843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$ 2.7 billion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731511" y="8061026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40,000 GWh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4915665" y="7196107"/>
            <a:ext cx="8456671" cy="699422"/>
            <a:chOff x="0" y="0"/>
            <a:chExt cx="3629489" cy="300182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3629489" cy="300182"/>
            </a:xfrm>
            <a:custGeom>
              <a:avLst/>
              <a:gdLst/>
              <a:ahLst/>
              <a:cxnLst/>
              <a:rect r="r" b="b" t="t" l="l"/>
              <a:pathLst>
                <a:path h="300182" w="3629489">
                  <a:moveTo>
                    <a:pt x="57675" y="0"/>
                  </a:moveTo>
                  <a:lnTo>
                    <a:pt x="3571814" y="0"/>
                  </a:lnTo>
                  <a:cubicBezTo>
                    <a:pt x="3587110" y="0"/>
                    <a:pt x="3601780" y="6076"/>
                    <a:pt x="3612596" y="16893"/>
                  </a:cubicBezTo>
                  <a:cubicBezTo>
                    <a:pt x="3623413" y="27709"/>
                    <a:pt x="3629489" y="42379"/>
                    <a:pt x="3629489" y="57675"/>
                  </a:cubicBezTo>
                  <a:lnTo>
                    <a:pt x="3629489" y="242507"/>
                  </a:lnTo>
                  <a:cubicBezTo>
                    <a:pt x="3629489" y="257804"/>
                    <a:pt x="3623413" y="272474"/>
                    <a:pt x="3612596" y="283290"/>
                  </a:cubicBezTo>
                  <a:cubicBezTo>
                    <a:pt x="3601780" y="294106"/>
                    <a:pt x="3587110" y="300182"/>
                    <a:pt x="3571814" y="300182"/>
                  </a:cubicBezTo>
                  <a:lnTo>
                    <a:pt x="57675" y="300182"/>
                  </a:lnTo>
                  <a:cubicBezTo>
                    <a:pt x="42379" y="300182"/>
                    <a:pt x="27709" y="294106"/>
                    <a:pt x="16893" y="283290"/>
                  </a:cubicBezTo>
                  <a:cubicBezTo>
                    <a:pt x="6076" y="272474"/>
                    <a:pt x="0" y="257804"/>
                    <a:pt x="0" y="242507"/>
                  </a:cubicBezTo>
                  <a:lnTo>
                    <a:pt x="0" y="57675"/>
                  </a:lnTo>
                  <a:cubicBezTo>
                    <a:pt x="0" y="42379"/>
                    <a:pt x="6076" y="27709"/>
                    <a:pt x="16893" y="16893"/>
                  </a:cubicBezTo>
                  <a:cubicBezTo>
                    <a:pt x="27709" y="6076"/>
                    <a:pt x="42379" y="0"/>
                    <a:pt x="57675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362948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5039421" y="7252327"/>
            <a:ext cx="8149034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Requirements to Cover Bahrain’s Consumption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64953" y="262702"/>
            <a:ext cx="6958093" cy="9761597"/>
          </a:xfrm>
          <a:custGeom>
            <a:avLst/>
            <a:gdLst/>
            <a:ahLst/>
            <a:cxnLst/>
            <a:rect r="r" b="b" t="t" l="l"/>
            <a:pathLst>
              <a:path h="9761597" w="6958093">
                <a:moveTo>
                  <a:pt x="0" y="0"/>
                </a:moveTo>
                <a:lnTo>
                  <a:pt x="6958094" y="0"/>
                </a:lnTo>
                <a:lnTo>
                  <a:pt x="6958094" y="9761596"/>
                </a:lnTo>
                <a:lnTo>
                  <a:pt x="0" y="9761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73186" y="349208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6279695" y="1417081"/>
            <a:ext cx="5224913" cy="789020"/>
            <a:chOff x="0" y="0"/>
            <a:chExt cx="1376109" cy="207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6109" cy="207808"/>
            </a:xfrm>
            <a:custGeom>
              <a:avLst/>
              <a:gdLst/>
              <a:ahLst/>
              <a:cxnLst/>
              <a:rect r="r" b="b" t="t" l="l"/>
              <a:pathLst>
                <a:path h="207808" w="1376109">
                  <a:moveTo>
                    <a:pt x="93349" y="0"/>
                  </a:moveTo>
                  <a:lnTo>
                    <a:pt x="1282760" y="0"/>
                  </a:lnTo>
                  <a:cubicBezTo>
                    <a:pt x="1307518" y="0"/>
                    <a:pt x="1331261" y="9835"/>
                    <a:pt x="1348768" y="27341"/>
                  </a:cubicBezTo>
                  <a:cubicBezTo>
                    <a:pt x="1366274" y="44848"/>
                    <a:pt x="1376109" y="68591"/>
                    <a:pt x="1376109" y="93349"/>
                  </a:cubicBezTo>
                  <a:lnTo>
                    <a:pt x="1376109" y="114459"/>
                  </a:lnTo>
                  <a:cubicBezTo>
                    <a:pt x="1376109" y="139216"/>
                    <a:pt x="1366274" y="162960"/>
                    <a:pt x="1348768" y="180466"/>
                  </a:cubicBezTo>
                  <a:cubicBezTo>
                    <a:pt x="1331261" y="197973"/>
                    <a:pt x="1307518" y="207808"/>
                    <a:pt x="1282760" y="207808"/>
                  </a:cubicBezTo>
                  <a:lnTo>
                    <a:pt x="93349" y="207808"/>
                  </a:lnTo>
                  <a:cubicBezTo>
                    <a:pt x="68591" y="207808"/>
                    <a:pt x="44848" y="197973"/>
                    <a:pt x="27341" y="180466"/>
                  </a:cubicBezTo>
                  <a:cubicBezTo>
                    <a:pt x="9835" y="162960"/>
                    <a:pt x="0" y="139216"/>
                    <a:pt x="0" y="114459"/>
                  </a:cubicBezTo>
                  <a:lnTo>
                    <a:pt x="0" y="93349"/>
                  </a:lnTo>
                  <a:cubicBezTo>
                    <a:pt x="0" y="68591"/>
                    <a:pt x="9835" y="44848"/>
                    <a:pt x="27341" y="27341"/>
                  </a:cubicBezTo>
                  <a:cubicBezTo>
                    <a:pt x="44848" y="9835"/>
                    <a:pt x="68591" y="0"/>
                    <a:pt x="933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376109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06631" y="2441677"/>
            <a:ext cx="6524200" cy="699422"/>
            <a:chOff x="0" y="0"/>
            <a:chExt cx="2800099" cy="3001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0099" cy="300182"/>
            </a:xfrm>
            <a:custGeom>
              <a:avLst/>
              <a:gdLst/>
              <a:ahLst/>
              <a:cxnLst/>
              <a:rect r="r" b="b" t="t" l="l"/>
              <a:pathLst>
                <a:path h="300182" w="2800099">
                  <a:moveTo>
                    <a:pt x="74759" y="0"/>
                  </a:moveTo>
                  <a:lnTo>
                    <a:pt x="2725340" y="0"/>
                  </a:lnTo>
                  <a:cubicBezTo>
                    <a:pt x="2745167" y="0"/>
                    <a:pt x="2764182" y="7876"/>
                    <a:pt x="2778202" y="21896"/>
                  </a:cubicBezTo>
                  <a:cubicBezTo>
                    <a:pt x="2792222" y="35916"/>
                    <a:pt x="2800099" y="54931"/>
                    <a:pt x="2800099" y="74759"/>
                  </a:cubicBezTo>
                  <a:lnTo>
                    <a:pt x="2800099" y="225424"/>
                  </a:lnTo>
                  <a:cubicBezTo>
                    <a:pt x="2800099" y="245251"/>
                    <a:pt x="2792222" y="264266"/>
                    <a:pt x="2778202" y="278286"/>
                  </a:cubicBezTo>
                  <a:cubicBezTo>
                    <a:pt x="2764182" y="292306"/>
                    <a:pt x="2745167" y="300182"/>
                    <a:pt x="2725340" y="300182"/>
                  </a:cubicBezTo>
                  <a:lnTo>
                    <a:pt x="74759" y="300182"/>
                  </a:lnTo>
                  <a:cubicBezTo>
                    <a:pt x="33471" y="300182"/>
                    <a:pt x="0" y="266712"/>
                    <a:pt x="0" y="225424"/>
                  </a:cubicBezTo>
                  <a:lnTo>
                    <a:pt x="0" y="74759"/>
                  </a:lnTo>
                  <a:cubicBezTo>
                    <a:pt x="0" y="54931"/>
                    <a:pt x="7876" y="35916"/>
                    <a:pt x="21896" y="21896"/>
                  </a:cubicBezTo>
                  <a:cubicBezTo>
                    <a:pt x="35916" y="7876"/>
                    <a:pt x="54931" y="0"/>
                    <a:pt x="7475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280009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5973" y="2529115"/>
            <a:ext cx="7161994" cy="699422"/>
            <a:chOff x="0" y="0"/>
            <a:chExt cx="3073831" cy="3001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73831" cy="300182"/>
            </a:xfrm>
            <a:custGeom>
              <a:avLst/>
              <a:gdLst/>
              <a:ahLst/>
              <a:cxnLst/>
              <a:rect r="r" b="b" t="t" l="l"/>
              <a:pathLst>
                <a:path h="300182" w="3073831">
                  <a:moveTo>
                    <a:pt x="68101" y="0"/>
                  </a:moveTo>
                  <a:lnTo>
                    <a:pt x="3005730" y="0"/>
                  </a:lnTo>
                  <a:cubicBezTo>
                    <a:pt x="3023791" y="0"/>
                    <a:pt x="3041113" y="7175"/>
                    <a:pt x="3053885" y="19946"/>
                  </a:cubicBezTo>
                  <a:cubicBezTo>
                    <a:pt x="3066656" y="32718"/>
                    <a:pt x="3073831" y="50040"/>
                    <a:pt x="3073831" y="68101"/>
                  </a:cubicBezTo>
                  <a:lnTo>
                    <a:pt x="3073831" y="232081"/>
                  </a:lnTo>
                  <a:cubicBezTo>
                    <a:pt x="3073831" y="269692"/>
                    <a:pt x="3043341" y="300182"/>
                    <a:pt x="3005730" y="300182"/>
                  </a:cubicBezTo>
                  <a:lnTo>
                    <a:pt x="68101" y="300182"/>
                  </a:lnTo>
                  <a:cubicBezTo>
                    <a:pt x="30490" y="300182"/>
                    <a:pt x="0" y="269692"/>
                    <a:pt x="0" y="232081"/>
                  </a:cubicBezTo>
                  <a:lnTo>
                    <a:pt x="0" y="68101"/>
                  </a:lnTo>
                  <a:cubicBezTo>
                    <a:pt x="0" y="30490"/>
                    <a:pt x="30490" y="0"/>
                    <a:pt x="68101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073831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050020" y="3466662"/>
            <a:ext cx="5958285" cy="6686749"/>
            <a:chOff x="0" y="0"/>
            <a:chExt cx="2557215" cy="28698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57215" cy="2869862"/>
            </a:xfrm>
            <a:custGeom>
              <a:avLst/>
              <a:gdLst/>
              <a:ahLst/>
              <a:cxnLst/>
              <a:rect r="r" b="b" t="t" l="l"/>
              <a:pathLst>
                <a:path h="2869862" w="2557215">
                  <a:moveTo>
                    <a:pt x="81859" y="0"/>
                  </a:moveTo>
                  <a:lnTo>
                    <a:pt x="2475356" y="0"/>
                  </a:lnTo>
                  <a:cubicBezTo>
                    <a:pt x="2497066" y="0"/>
                    <a:pt x="2517888" y="8624"/>
                    <a:pt x="2533239" y="23976"/>
                  </a:cubicBezTo>
                  <a:cubicBezTo>
                    <a:pt x="2548591" y="39328"/>
                    <a:pt x="2557215" y="60149"/>
                    <a:pt x="2557215" y="81859"/>
                  </a:cubicBezTo>
                  <a:lnTo>
                    <a:pt x="2557215" y="2788003"/>
                  </a:lnTo>
                  <a:cubicBezTo>
                    <a:pt x="2557215" y="2809714"/>
                    <a:pt x="2548591" y="2830535"/>
                    <a:pt x="2533239" y="2845886"/>
                  </a:cubicBezTo>
                  <a:cubicBezTo>
                    <a:pt x="2517888" y="2861238"/>
                    <a:pt x="2497066" y="2869862"/>
                    <a:pt x="2475356" y="2869862"/>
                  </a:cubicBezTo>
                  <a:lnTo>
                    <a:pt x="81859" y="2869862"/>
                  </a:lnTo>
                  <a:cubicBezTo>
                    <a:pt x="60149" y="2869862"/>
                    <a:pt x="39328" y="2861238"/>
                    <a:pt x="23976" y="2845886"/>
                  </a:cubicBezTo>
                  <a:cubicBezTo>
                    <a:pt x="8624" y="2830535"/>
                    <a:pt x="0" y="2809714"/>
                    <a:pt x="0" y="2788003"/>
                  </a:cubicBezTo>
                  <a:lnTo>
                    <a:pt x="0" y="81859"/>
                  </a:lnTo>
                  <a:cubicBezTo>
                    <a:pt x="0" y="60149"/>
                    <a:pt x="8624" y="39328"/>
                    <a:pt x="23976" y="23976"/>
                  </a:cubicBezTo>
                  <a:cubicBezTo>
                    <a:pt x="39328" y="8624"/>
                    <a:pt x="60149" y="0"/>
                    <a:pt x="8185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557215" cy="292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>
            <a:hlinkClick r:id="rId5" tooltip="https://en-gb.topographic-map.com/map-9ftf3/Bahrain/?center=26.10439%2C50.52048&amp;zoom=10&amp;base=6&amp;popup=26.08848%2C50.80548"/>
          </p:cNvPr>
          <p:cNvSpPr/>
          <p:nvPr/>
        </p:nvSpPr>
        <p:spPr>
          <a:xfrm flipH="false" flipV="false" rot="0">
            <a:off x="7733803" y="3466662"/>
            <a:ext cx="3044952" cy="6483009"/>
          </a:xfrm>
          <a:custGeom>
            <a:avLst/>
            <a:gdLst/>
            <a:ahLst/>
            <a:cxnLst/>
            <a:rect r="r" b="b" t="t" l="l"/>
            <a:pathLst>
              <a:path h="6483009" w="3044952">
                <a:moveTo>
                  <a:pt x="0" y="0"/>
                </a:moveTo>
                <a:lnTo>
                  <a:pt x="3044952" y="0"/>
                </a:lnTo>
                <a:lnTo>
                  <a:pt x="3044952" y="6483010"/>
                </a:lnTo>
                <a:lnTo>
                  <a:pt x="0" y="648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106" t="-2416" r="-1585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00110" y="4362012"/>
            <a:ext cx="635714" cy="5011543"/>
          </a:xfrm>
          <a:custGeom>
            <a:avLst/>
            <a:gdLst/>
            <a:ahLst/>
            <a:cxnLst/>
            <a:rect r="r" b="b" t="t" l="l"/>
            <a:pathLst>
              <a:path h="5011543" w="635714">
                <a:moveTo>
                  <a:pt x="0" y="0"/>
                </a:moveTo>
                <a:lnTo>
                  <a:pt x="635714" y="0"/>
                </a:lnTo>
                <a:lnTo>
                  <a:pt x="635714" y="5011543"/>
                </a:lnTo>
                <a:lnTo>
                  <a:pt x="0" y="50115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391974" y="1563506"/>
            <a:ext cx="5000356" cy="5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4- Hydroelectric Energy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90510" y="2497897"/>
            <a:ext cx="615644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Flat Topography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39853" y="2585335"/>
            <a:ext cx="6794235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No Rivers or Large Fresh Water Source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3186" y="349208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57169" y="2441677"/>
            <a:ext cx="6524200" cy="699422"/>
            <a:chOff x="0" y="0"/>
            <a:chExt cx="2800099" cy="30018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0099" cy="300182"/>
            </a:xfrm>
            <a:custGeom>
              <a:avLst/>
              <a:gdLst/>
              <a:ahLst/>
              <a:cxnLst/>
              <a:rect r="r" b="b" t="t" l="l"/>
              <a:pathLst>
                <a:path h="300182" w="2800099">
                  <a:moveTo>
                    <a:pt x="74759" y="0"/>
                  </a:moveTo>
                  <a:lnTo>
                    <a:pt x="2725340" y="0"/>
                  </a:lnTo>
                  <a:cubicBezTo>
                    <a:pt x="2745167" y="0"/>
                    <a:pt x="2764182" y="7876"/>
                    <a:pt x="2778202" y="21896"/>
                  </a:cubicBezTo>
                  <a:cubicBezTo>
                    <a:pt x="2792222" y="35916"/>
                    <a:pt x="2800099" y="54931"/>
                    <a:pt x="2800099" y="74759"/>
                  </a:cubicBezTo>
                  <a:lnTo>
                    <a:pt x="2800099" y="225424"/>
                  </a:lnTo>
                  <a:cubicBezTo>
                    <a:pt x="2800099" y="245251"/>
                    <a:pt x="2792222" y="264266"/>
                    <a:pt x="2778202" y="278286"/>
                  </a:cubicBezTo>
                  <a:cubicBezTo>
                    <a:pt x="2764182" y="292306"/>
                    <a:pt x="2745167" y="300182"/>
                    <a:pt x="2725340" y="300182"/>
                  </a:cubicBezTo>
                  <a:lnTo>
                    <a:pt x="74759" y="300182"/>
                  </a:lnTo>
                  <a:cubicBezTo>
                    <a:pt x="33471" y="300182"/>
                    <a:pt x="0" y="266712"/>
                    <a:pt x="0" y="225424"/>
                  </a:cubicBezTo>
                  <a:lnTo>
                    <a:pt x="0" y="74759"/>
                  </a:lnTo>
                  <a:cubicBezTo>
                    <a:pt x="0" y="54931"/>
                    <a:pt x="7876" y="35916"/>
                    <a:pt x="21896" y="21896"/>
                  </a:cubicBezTo>
                  <a:cubicBezTo>
                    <a:pt x="35916" y="7876"/>
                    <a:pt x="54931" y="0"/>
                    <a:pt x="7475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80009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935810" y="3228537"/>
            <a:ext cx="5117535" cy="1049473"/>
            <a:chOff x="0" y="0"/>
            <a:chExt cx="2196377" cy="4504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28044" y="2441677"/>
            <a:ext cx="6733067" cy="699422"/>
            <a:chOff x="0" y="0"/>
            <a:chExt cx="2889741" cy="3001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889741" cy="300182"/>
            </a:xfrm>
            <a:custGeom>
              <a:avLst/>
              <a:gdLst/>
              <a:ahLst/>
              <a:cxnLst/>
              <a:rect r="r" b="b" t="t" l="l"/>
              <a:pathLst>
                <a:path h="300182" w="2889741">
                  <a:moveTo>
                    <a:pt x="72440" y="0"/>
                  </a:moveTo>
                  <a:lnTo>
                    <a:pt x="2817302" y="0"/>
                  </a:lnTo>
                  <a:cubicBezTo>
                    <a:pt x="2857309" y="0"/>
                    <a:pt x="2889741" y="32432"/>
                    <a:pt x="2889741" y="72440"/>
                  </a:cubicBezTo>
                  <a:lnTo>
                    <a:pt x="2889741" y="227743"/>
                  </a:lnTo>
                  <a:cubicBezTo>
                    <a:pt x="2889741" y="246955"/>
                    <a:pt x="2882109" y="265380"/>
                    <a:pt x="2868524" y="278965"/>
                  </a:cubicBezTo>
                  <a:cubicBezTo>
                    <a:pt x="2854939" y="292550"/>
                    <a:pt x="2836514" y="300182"/>
                    <a:pt x="2817302" y="300182"/>
                  </a:cubicBezTo>
                  <a:lnTo>
                    <a:pt x="72440" y="300182"/>
                  </a:lnTo>
                  <a:cubicBezTo>
                    <a:pt x="32432" y="300182"/>
                    <a:pt x="0" y="267750"/>
                    <a:pt x="0" y="227743"/>
                  </a:cubicBezTo>
                  <a:lnTo>
                    <a:pt x="0" y="72440"/>
                  </a:lnTo>
                  <a:cubicBezTo>
                    <a:pt x="0" y="32432"/>
                    <a:pt x="32432" y="0"/>
                    <a:pt x="72440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2889741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124669" y="3286769"/>
            <a:ext cx="1564498" cy="933010"/>
          </a:xfrm>
          <a:custGeom>
            <a:avLst/>
            <a:gdLst/>
            <a:ahLst/>
            <a:cxnLst/>
            <a:rect r="r" b="b" t="t" l="l"/>
            <a:pathLst>
              <a:path h="933010" w="1564498">
                <a:moveTo>
                  <a:pt x="0" y="0"/>
                </a:moveTo>
                <a:lnTo>
                  <a:pt x="1564498" y="0"/>
                </a:lnTo>
                <a:lnTo>
                  <a:pt x="1564498" y="933010"/>
                </a:lnTo>
                <a:lnTo>
                  <a:pt x="0" y="933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935810" y="4420885"/>
            <a:ext cx="5117535" cy="1049473"/>
            <a:chOff x="0" y="0"/>
            <a:chExt cx="2196377" cy="4504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35810" y="5613234"/>
            <a:ext cx="5117535" cy="1049473"/>
            <a:chOff x="0" y="0"/>
            <a:chExt cx="2196377" cy="45042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295106" y="5709683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4" y="0"/>
                </a:lnTo>
                <a:lnTo>
                  <a:pt x="734514" y="856575"/>
                </a:lnTo>
                <a:lnTo>
                  <a:pt x="0" y="8565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62769" y="4528954"/>
            <a:ext cx="1246109" cy="833335"/>
          </a:xfrm>
          <a:custGeom>
            <a:avLst/>
            <a:gdLst/>
            <a:ahLst/>
            <a:cxnLst/>
            <a:rect r="r" b="b" t="t" l="l"/>
            <a:pathLst>
              <a:path h="833335" w="1246109">
                <a:moveTo>
                  <a:pt x="0" y="0"/>
                </a:moveTo>
                <a:lnTo>
                  <a:pt x="1246109" y="0"/>
                </a:lnTo>
                <a:lnTo>
                  <a:pt x="1246109" y="833336"/>
                </a:lnTo>
                <a:lnTo>
                  <a:pt x="0" y="8333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41049" y="2497897"/>
            <a:ext cx="615644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Bahrain’s Total Consumption (2023)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32515" y="2988178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1 Km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4646" y="2479945"/>
            <a:ext cx="6340321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McGinness Hills Geothermal Complex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531771" y="4152808"/>
            <a:ext cx="3254805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$ 316.3 million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43052" y="5345156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4,600 GWh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260501" y="3314487"/>
            <a:ext cx="5117535" cy="1049473"/>
            <a:chOff x="0" y="0"/>
            <a:chExt cx="2196377" cy="45042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2505811" y="3390921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3" y="0"/>
                </a:lnTo>
                <a:lnTo>
                  <a:pt x="734513" y="856576"/>
                </a:lnTo>
                <a:lnTo>
                  <a:pt x="0" y="856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3718318" y="3046409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40,000 GWh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629752" y="8301386"/>
            <a:ext cx="5117535" cy="1049473"/>
            <a:chOff x="0" y="0"/>
            <a:chExt cx="2196377" cy="4504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65112" y="8359617"/>
            <a:ext cx="1564498" cy="933010"/>
          </a:xfrm>
          <a:custGeom>
            <a:avLst/>
            <a:gdLst/>
            <a:ahLst/>
            <a:cxnLst/>
            <a:rect r="r" b="b" t="t" l="l"/>
            <a:pathLst>
              <a:path h="933010" w="1564498">
                <a:moveTo>
                  <a:pt x="0" y="0"/>
                </a:moveTo>
                <a:lnTo>
                  <a:pt x="1564499" y="0"/>
                </a:lnTo>
                <a:lnTo>
                  <a:pt x="1564499" y="933010"/>
                </a:lnTo>
                <a:lnTo>
                  <a:pt x="0" y="933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6" id="36"/>
          <p:cNvGrpSpPr/>
          <p:nvPr/>
        </p:nvGrpSpPr>
        <p:grpSpPr>
          <a:xfrm rot="0">
            <a:off x="6419344" y="8329104"/>
            <a:ext cx="5117535" cy="1049473"/>
            <a:chOff x="0" y="0"/>
            <a:chExt cx="2196377" cy="45042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213154" y="8301386"/>
            <a:ext cx="5117535" cy="1049473"/>
            <a:chOff x="0" y="0"/>
            <a:chExt cx="2196377" cy="45042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2196377" cy="450420"/>
            </a:xfrm>
            <a:custGeom>
              <a:avLst/>
              <a:gdLst/>
              <a:ahLst/>
              <a:cxnLst/>
              <a:rect r="r" b="b" t="t" l="l"/>
              <a:pathLst>
                <a:path h="450420" w="2196377">
                  <a:moveTo>
                    <a:pt x="95308" y="0"/>
                  </a:moveTo>
                  <a:lnTo>
                    <a:pt x="2101069" y="0"/>
                  </a:lnTo>
                  <a:cubicBezTo>
                    <a:pt x="2126346" y="0"/>
                    <a:pt x="2150588" y="10041"/>
                    <a:pt x="2168462" y="27915"/>
                  </a:cubicBezTo>
                  <a:cubicBezTo>
                    <a:pt x="2186336" y="45789"/>
                    <a:pt x="2196377" y="70031"/>
                    <a:pt x="2196377" y="95308"/>
                  </a:cubicBezTo>
                  <a:lnTo>
                    <a:pt x="2196377" y="355112"/>
                  </a:lnTo>
                  <a:cubicBezTo>
                    <a:pt x="2196377" y="407749"/>
                    <a:pt x="2153706" y="450420"/>
                    <a:pt x="2101069" y="450420"/>
                  </a:cubicBezTo>
                  <a:lnTo>
                    <a:pt x="95308" y="450420"/>
                  </a:lnTo>
                  <a:cubicBezTo>
                    <a:pt x="70031" y="450420"/>
                    <a:pt x="45789" y="440378"/>
                    <a:pt x="27915" y="422505"/>
                  </a:cubicBezTo>
                  <a:cubicBezTo>
                    <a:pt x="10041" y="404631"/>
                    <a:pt x="0" y="380389"/>
                    <a:pt x="0" y="355112"/>
                  </a:cubicBezTo>
                  <a:lnTo>
                    <a:pt x="0" y="95308"/>
                  </a:lnTo>
                  <a:cubicBezTo>
                    <a:pt x="0" y="42671"/>
                    <a:pt x="42671" y="0"/>
                    <a:pt x="95308" y="0"/>
                  </a:cubicBezTo>
                  <a:close/>
                </a:path>
              </a:pathLst>
            </a:custGeom>
            <a:solidFill>
              <a:srgbClr val="FDB713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57150"/>
              <a:ext cx="2196377" cy="507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2469446" y="8387335"/>
            <a:ext cx="734514" cy="856576"/>
          </a:xfrm>
          <a:custGeom>
            <a:avLst/>
            <a:gdLst/>
            <a:ahLst/>
            <a:cxnLst/>
            <a:rect r="r" b="b" t="t" l="l"/>
            <a:pathLst>
              <a:path h="856576" w="734514">
                <a:moveTo>
                  <a:pt x="0" y="0"/>
                </a:moveTo>
                <a:lnTo>
                  <a:pt x="734513" y="0"/>
                </a:lnTo>
                <a:lnTo>
                  <a:pt x="734513" y="856576"/>
                </a:lnTo>
                <a:lnTo>
                  <a:pt x="0" y="856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6651381" y="8437173"/>
            <a:ext cx="1246109" cy="833335"/>
          </a:xfrm>
          <a:custGeom>
            <a:avLst/>
            <a:gdLst/>
            <a:ahLst/>
            <a:cxnLst/>
            <a:rect r="r" b="b" t="t" l="l"/>
            <a:pathLst>
              <a:path h="833335" w="1246109">
                <a:moveTo>
                  <a:pt x="0" y="0"/>
                </a:moveTo>
                <a:lnTo>
                  <a:pt x="1246109" y="0"/>
                </a:lnTo>
                <a:lnTo>
                  <a:pt x="1246109" y="833335"/>
                </a:lnTo>
                <a:lnTo>
                  <a:pt x="0" y="8333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826456" y="8061026"/>
            <a:ext cx="2245946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8.7 Km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423075" y="8033308"/>
            <a:ext cx="2796843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$ 2.8 billion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3731511" y="8061026"/>
            <a:ext cx="3143524" cy="108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51"/>
              </a:lnSpc>
            </a:pPr>
            <a:r>
              <a:rPr lang="en-US" sz="378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40,000 GWh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4915665" y="7196107"/>
            <a:ext cx="8456671" cy="699422"/>
            <a:chOff x="0" y="0"/>
            <a:chExt cx="3629489" cy="300182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629489" cy="300182"/>
            </a:xfrm>
            <a:custGeom>
              <a:avLst/>
              <a:gdLst/>
              <a:ahLst/>
              <a:cxnLst/>
              <a:rect r="r" b="b" t="t" l="l"/>
              <a:pathLst>
                <a:path h="300182" w="3629489">
                  <a:moveTo>
                    <a:pt x="57675" y="0"/>
                  </a:moveTo>
                  <a:lnTo>
                    <a:pt x="3571814" y="0"/>
                  </a:lnTo>
                  <a:cubicBezTo>
                    <a:pt x="3587110" y="0"/>
                    <a:pt x="3601780" y="6076"/>
                    <a:pt x="3612596" y="16893"/>
                  </a:cubicBezTo>
                  <a:cubicBezTo>
                    <a:pt x="3623413" y="27709"/>
                    <a:pt x="3629489" y="42379"/>
                    <a:pt x="3629489" y="57675"/>
                  </a:cubicBezTo>
                  <a:lnTo>
                    <a:pt x="3629489" y="242507"/>
                  </a:lnTo>
                  <a:cubicBezTo>
                    <a:pt x="3629489" y="257804"/>
                    <a:pt x="3623413" y="272474"/>
                    <a:pt x="3612596" y="283290"/>
                  </a:cubicBezTo>
                  <a:cubicBezTo>
                    <a:pt x="3601780" y="294106"/>
                    <a:pt x="3587110" y="300182"/>
                    <a:pt x="3571814" y="300182"/>
                  </a:cubicBezTo>
                  <a:lnTo>
                    <a:pt x="57675" y="300182"/>
                  </a:lnTo>
                  <a:cubicBezTo>
                    <a:pt x="42379" y="300182"/>
                    <a:pt x="27709" y="294106"/>
                    <a:pt x="16893" y="283290"/>
                  </a:cubicBezTo>
                  <a:cubicBezTo>
                    <a:pt x="6076" y="272474"/>
                    <a:pt x="0" y="257804"/>
                    <a:pt x="0" y="242507"/>
                  </a:cubicBezTo>
                  <a:lnTo>
                    <a:pt x="0" y="57675"/>
                  </a:lnTo>
                  <a:cubicBezTo>
                    <a:pt x="0" y="42379"/>
                    <a:pt x="6076" y="27709"/>
                    <a:pt x="16893" y="16893"/>
                  </a:cubicBezTo>
                  <a:cubicBezTo>
                    <a:pt x="27709" y="6076"/>
                    <a:pt x="42379" y="0"/>
                    <a:pt x="57675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57150"/>
              <a:ext cx="3629489" cy="357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5039421" y="7252327"/>
            <a:ext cx="8149034" cy="53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sz="29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Requirements to Cover Bahrain’s Consumption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6279695" y="1417081"/>
            <a:ext cx="5224913" cy="789020"/>
            <a:chOff x="0" y="0"/>
            <a:chExt cx="1376109" cy="20780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376109" cy="207808"/>
            </a:xfrm>
            <a:custGeom>
              <a:avLst/>
              <a:gdLst/>
              <a:ahLst/>
              <a:cxnLst/>
              <a:rect r="r" b="b" t="t" l="l"/>
              <a:pathLst>
                <a:path h="207808" w="1376109">
                  <a:moveTo>
                    <a:pt x="93349" y="0"/>
                  </a:moveTo>
                  <a:lnTo>
                    <a:pt x="1282760" y="0"/>
                  </a:lnTo>
                  <a:cubicBezTo>
                    <a:pt x="1307518" y="0"/>
                    <a:pt x="1331261" y="9835"/>
                    <a:pt x="1348768" y="27341"/>
                  </a:cubicBezTo>
                  <a:cubicBezTo>
                    <a:pt x="1366274" y="44848"/>
                    <a:pt x="1376109" y="68591"/>
                    <a:pt x="1376109" y="93349"/>
                  </a:cubicBezTo>
                  <a:lnTo>
                    <a:pt x="1376109" y="114459"/>
                  </a:lnTo>
                  <a:cubicBezTo>
                    <a:pt x="1376109" y="139216"/>
                    <a:pt x="1366274" y="162960"/>
                    <a:pt x="1348768" y="180466"/>
                  </a:cubicBezTo>
                  <a:cubicBezTo>
                    <a:pt x="1331261" y="197973"/>
                    <a:pt x="1307518" y="207808"/>
                    <a:pt x="1282760" y="207808"/>
                  </a:cubicBezTo>
                  <a:lnTo>
                    <a:pt x="93349" y="207808"/>
                  </a:lnTo>
                  <a:cubicBezTo>
                    <a:pt x="68591" y="207808"/>
                    <a:pt x="44848" y="197973"/>
                    <a:pt x="27341" y="180466"/>
                  </a:cubicBezTo>
                  <a:cubicBezTo>
                    <a:pt x="9835" y="162960"/>
                    <a:pt x="0" y="139216"/>
                    <a:pt x="0" y="114459"/>
                  </a:cubicBezTo>
                  <a:lnTo>
                    <a:pt x="0" y="93349"/>
                  </a:lnTo>
                  <a:cubicBezTo>
                    <a:pt x="0" y="68591"/>
                    <a:pt x="9835" y="44848"/>
                    <a:pt x="27341" y="27341"/>
                  </a:cubicBezTo>
                  <a:cubicBezTo>
                    <a:pt x="44848" y="9835"/>
                    <a:pt x="68591" y="0"/>
                    <a:pt x="933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57150"/>
              <a:ext cx="1376109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4" id="54"/>
          <p:cNvSpPr txBox="true"/>
          <p:nvPr/>
        </p:nvSpPr>
        <p:spPr>
          <a:xfrm rot="0">
            <a:off x="6613328" y="1573436"/>
            <a:ext cx="4557648" cy="504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5- Geothermal Energy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73186" y="349208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 Energies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36386" y="1416354"/>
            <a:ext cx="3311532" cy="789020"/>
            <a:chOff x="0" y="0"/>
            <a:chExt cx="872173" cy="2078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72173" cy="207808"/>
            </a:xfrm>
            <a:custGeom>
              <a:avLst/>
              <a:gdLst/>
              <a:ahLst/>
              <a:cxnLst/>
              <a:rect r="r" b="b" t="t" l="l"/>
              <a:pathLst>
                <a:path h="207808" w="872173">
                  <a:moveTo>
                    <a:pt x="103904" y="0"/>
                  </a:moveTo>
                  <a:lnTo>
                    <a:pt x="768269" y="0"/>
                  </a:lnTo>
                  <a:cubicBezTo>
                    <a:pt x="795826" y="0"/>
                    <a:pt x="822254" y="10947"/>
                    <a:pt x="841740" y="30433"/>
                  </a:cubicBezTo>
                  <a:cubicBezTo>
                    <a:pt x="861226" y="49918"/>
                    <a:pt x="872173" y="76347"/>
                    <a:pt x="872173" y="103904"/>
                  </a:cubicBezTo>
                  <a:lnTo>
                    <a:pt x="872173" y="103904"/>
                  </a:lnTo>
                  <a:cubicBezTo>
                    <a:pt x="872173" y="131461"/>
                    <a:pt x="861226" y="157889"/>
                    <a:pt x="841740" y="177375"/>
                  </a:cubicBezTo>
                  <a:cubicBezTo>
                    <a:pt x="822254" y="196861"/>
                    <a:pt x="795826" y="207808"/>
                    <a:pt x="768269" y="207808"/>
                  </a:cubicBezTo>
                  <a:lnTo>
                    <a:pt x="103904" y="207808"/>
                  </a:lnTo>
                  <a:cubicBezTo>
                    <a:pt x="76347" y="207808"/>
                    <a:pt x="49918" y="196861"/>
                    <a:pt x="30433" y="177375"/>
                  </a:cubicBezTo>
                  <a:cubicBezTo>
                    <a:pt x="10947" y="157889"/>
                    <a:pt x="0" y="131461"/>
                    <a:pt x="0" y="103904"/>
                  </a:cubicBezTo>
                  <a:lnTo>
                    <a:pt x="0" y="103904"/>
                  </a:lnTo>
                  <a:cubicBezTo>
                    <a:pt x="0" y="76347"/>
                    <a:pt x="10947" y="49918"/>
                    <a:pt x="30433" y="30433"/>
                  </a:cubicBezTo>
                  <a:cubicBezTo>
                    <a:pt x="49918" y="10947"/>
                    <a:pt x="76347" y="0"/>
                    <a:pt x="10390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72173" cy="264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780281" y="2817989"/>
          <a:ext cx="16223742" cy="7100316"/>
        </p:xfrm>
        <a:graphic>
          <a:graphicData uri="http://schemas.openxmlformats.org/drawingml/2006/table">
            <a:tbl>
              <a:tblPr/>
              <a:tblGrid>
                <a:gridCol w="3709542"/>
                <a:gridCol w="2636080"/>
                <a:gridCol w="3042903"/>
                <a:gridCol w="3042903"/>
                <a:gridCol w="3792313"/>
              </a:tblGrid>
              <a:tr h="16942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Renewable Energy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Fixed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O &amp; M 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Generation / Area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</a:tr>
              <a:tr h="1081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Wind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</a:tr>
              <a:tr h="1081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Solar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</a:tr>
              <a:tr h="1081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Nuclear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Mid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</a:tr>
              <a:tr h="1081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Geothermal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</a:tr>
              <a:tr h="10812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FFFF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Hydroelectric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F0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High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Orelega One"/>
                          <a:ea typeface="Orelega One"/>
                          <a:cs typeface="Orelega One"/>
                          <a:sym typeface="Orelega One"/>
                        </a:rPr>
                        <a:t>Low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F383"/>
                    </a:solidFill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7550658" y="4727137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13328" y="1573436"/>
            <a:ext cx="4557648" cy="503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3519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Summary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671743" y="4727137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50658" y="5837484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671743" y="5837484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760976" y="6936937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046661" y="6936937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760976" y="8048625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046661" y="8048625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71743" y="9172575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550658" y="8048625"/>
            <a:ext cx="2114055" cy="502088"/>
          </a:xfrm>
          <a:custGeom>
            <a:avLst/>
            <a:gdLst/>
            <a:ahLst/>
            <a:cxnLst/>
            <a:rect r="r" b="b" t="t" l="l"/>
            <a:pathLst>
              <a:path h="502088" w="2114055">
                <a:moveTo>
                  <a:pt x="0" y="0"/>
                </a:moveTo>
                <a:lnTo>
                  <a:pt x="2114055" y="0"/>
                </a:lnTo>
                <a:lnTo>
                  <a:pt x="2114055" y="502088"/>
                </a:lnTo>
                <a:lnTo>
                  <a:pt x="0" y="502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Organic Circle Blob Shape"/>
          <p:cNvSpPr/>
          <p:nvPr/>
        </p:nvSpPr>
        <p:spPr>
          <a:xfrm flipH="false" flipV="false" rot="2234655">
            <a:off x="-6361358" y="-1171957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0" y="0"/>
                </a:lnTo>
                <a:lnTo>
                  <a:pt x="15359470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B9EE5D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318377" y="1486472"/>
            <a:ext cx="7314057" cy="7314057"/>
          </a:xfrm>
          <a:custGeom>
            <a:avLst/>
            <a:gdLst/>
            <a:ahLst/>
            <a:cxnLst/>
            <a:rect r="r" b="b" t="t" l="l"/>
            <a:pathLst>
              <a:path h="7314057" w="7314057">
                <a:moveTo>
                  <a:pt x="0" y="0"/>
                </a:moveTo>
                <a:lnTo>
                  <a:pt x="7314057" y="0"/>
                </a:lnTo>
                <a:lnTo>
                  <a:pt x="7314057" y="7314056"/>
                </a:lnTo>
                <a:lnTo>
                  <a:pt x="0" y="7314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41753" y="3676650"/>
            <a:ext cx="7366649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T</a:t>
            </a:r>
            <a:r>
              <a:rPr lang="en-US" sz="9000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echnical Terminologies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34533" y="4263289"/>
            <a:ext cx="4310618" cy="2286606"/>
            <a:chOff x="0" y="0"/>
            <a:chExt cx="1744611" cy="9254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744611" cy="925444"/>
            </a:xfrm>
            <a:custGeom>
              <a:avLst/>
              <a:gdLst/>
              <a:ahLst/>
              <a:cxnLst/>
              <a:rect r="r" b="b" t="t" l="l"/>
              <a:pathLst>
                <a:path h="925444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812296"/>
                  </a:lnTo>
                  <a:cubicBezTo>
                    <a:pt x="1744611" y="842304"/>
                    <a:pt x="1732690" y="871084"/>
                    <a:pt x="1711471" y="892304"/>
                  </a:cubicBezTo>
                  <a:cubicBezTo>
                    <a:pt x="1690251" y="913523"/>
                    <a:pt x="1661471" y="925444"/>
                    <a:pt x="1631462" y="925444"/>
                  </a:cubicBezTo>
                  <a:lnTo>
                    <a:pt x="113149" y="925444"/>
                  </a:lnTo>
                  <a:cubicBezTo>
                    <a:pt x="83140" y="925444"/>
                    <a:pt x="54360" y="913523"/>
                    <a:pt x="33140" y="892304"/>
                  </a:cubicBezTo>
                  <a:cubicBezTo>
                    <a:pt x="11921" y="871084"/>
                    <a:pt x="0" y="842304"/>
                    <a:pt x="0" y="812296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744611" cy="98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34533" y="3274434"/>
            <a:ext cx="4310618" cy="903728"/>
            <a:chOff x="0" y="0"/>
            <a:chExt cx="1744611" cy="365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4611" cy="365760"/>
            </a:xfrm>
            <a:custGeom>
              <a:avLst/>
              <a:gdLst/>
              <a:ahLst/>
              <a:cxnLst/>
              <a:rect r="r" b="b" t="t" l="l"/>
              <a:pathLst>
                <a:path h="365760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252612"/>
                  </a:lnTo>
                  <a:cubicBezTo>
                    <a:pt x="1744611" y="282621"/>
                    <a:pt x="1732690" y="311400"/>
                    <a:pt x="1711471" y="332620"/>
                  </a:cubicBezTo>
                  <a:cubicBezTo>
                    <a:pt x="1690251" y="353839"/>
                    <a:pt x="1661471" y="365760"/>
                    <a:pt x="1631462" y="365760"/>
                  </a:cubicBezTo>
                  <a:lnTo>
                    <a:pt x="113149" y="365760"/>
                  </a:lnTo>
                  <a:cubicBezTo>
                    <a:pt x="83140" y="365760"/>
                    <a:pt x="54360" y="353839"/>
                    <a:pt x="33140" y="332620"/>
                  </a:cubicBezTo>
                  <a:cubicBezTo>
                    <a:pt x="11921" y="311400"/>
                    <a:pt x="0" y="282621"/>
                    <a:pt x="0" y="252612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744611" cy="42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070585" y="4422887"/>
            <a:ext cx="1514184" cy="1063714"/>
          </a:xfrm>
          <a:custGeom>
            <a:avLst/>
            <a:gdLst/>
            <a:ahLst/>
            <a:cxnLst/>
            <a:rect r="r" b="b" t="t" l="l"/>
            <a:pathLst>
              <a:path h="1063714" w="1514184">
                <a:moveTo>
                  <a:pt x="0" y="0"/>
                </a:moveTo>
                <a:lnTo>
                  <a:pt x="1514184" y="0"/>
                </a:lnTo>
                <a:lnTo>
                  <a:pt x="1514184" y="1063714"/>
                </a:lnTo>
                <a:lnTo>
                  <a:pt x="0" y="10637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6580675" y="4263289"/>
            <a:ext cx="4310618" cy="1738222"/>
            <a:chOff x="0" y="0"/>
            <a:chExt cx="1744611" cy="703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4611" cy="703500"/>
            </a:xfrm>
            <a:custGeom>
              <a:avLst/>
              <a:gdLst/>
              <a:ahLst/>
              <a:cxnLst/>
              <a:rect r="r" b="b" t="t" l="l"/>
              <a:pathLst>
                <a:path h="703500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590352"/>
                  </a:lnTo>
                  <a:cubicBezTo>
                    <a:pt x="1744611" y="620361"/>
                    <a:pt x="1732690" y="649140"/>
                    <a:pt x="1711471" y="670360"/>
                  </a:cubicBezTo>
                  <a:cubicBezTo>
                    <a:pt x="1690251" y="691579"/>
                    <a:pt x="1661471" y="703500"/>
                    <a:pt x="1631462" y="703500"/>
                  </a:cubicBezTo>
                  <a:lnTo>
                    <a:pt x="113149" y="703500"/>
                  </a:lnTo>
                  <a:cubicBezTo>
                    <a:pt x="83140" y="703500"/>
                    <a:pt x="54360" y="691579"/>
                    <a:pt x="33140" y="670360"/>
                  </a:cubicBezTo>
                  <a:cubicBezTo>
                    <a:pt x="11921" y="649140"/>
                    <a:pt x="0" y="620361"/>
                    <a:pt x="0" y="590352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44611" cy="760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80675" y="3274434"/>
            <a:ext cx="4310618" cy="903728"/>
            <a:chOff x="0" y="0"/>
            <a:chExt cx="1744611" cy="3657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44611" cy="365760"/>
            </a:xfrm>
            <a:custGeom>
              <a:avLst/>
              <a:gdLst/>
              <a:ahLst/>
              <a:cxnLst/>
              <a:rect r="r" b="b" t="t" l="l"/>
              <a:pathLst>
                <a:path h="365760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252612"/>
                  </a:lnTo>
                  <a:cubicBezTo>
                    <a:pt x="1744611" y="282621"/>
                    <a:pt x="1732690" y="311400"/>
                    <a:pt x="1711471" y="332620"/>
                  </a:cubicBezTo>
                  <a:cubicBezTo>
                    <a:pt x="1690251" y="353839"/>
                    <a:pt x="1661471" y="365760"/>
                    <a:pt x="1631462" y="365760"/>
                  </a:cubicBezTo>
                  <a:lnTo>
                    <a:pt x="113149" y="365760"/>
                  </a:lnTo>
                  <a:cubicBezTo>
                    <a:pt x="83140" y="365760"/>
                    <a:pt x="54360" y="353839"/>
                    <a:pt x="33140" y="332620"/>
                  </a:cubicBezTo>
                  <a:cubicBezTo>
                    <a:pt x="11921" y="311400"/>
                    <a:pt x="0" y="282621"/>
                    <a:pt x="0" y="252612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744611" cy="42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305014" y="3274434"/>
            <a:ext cx="4310618" cy="903728"/>
            <a:chOff x="0" y="0"/>
            <a:chExt cx="1744611" cy="3657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44611" cy="365760"/>
            </a:xfrm>
            <a:custGeom>
              <a:avLst/>
              <a:gdLst/>
              <a:ahLst/>
              <a:cxnLst/>
              <a:rect r="r" b="b" t="t" l="l"/>
              <a:pathLst>
                <a:path h="365760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252612"/>
                  </a:lnTo>
                  <a:cubicBezTo>
                    <a:pt x="1744611" y="282621"/>
                    <a:pt x="1732690" y="311400"/>
                    <a:pt x="1711471" y="332620"/>
                  </a:cubicBezTo>
                  <a:cubicBezTo>
                    <a:pt x="1690251" y="353839"/>
                    <a:pt x="1661471" y="365760"/>
                    <a:pt x="1631462" y="365760"/>
                  </a:cubicBezTo>
                  <a:lnTo>
                    <a:pt x="113149" y="365760"/>
                  </a:lnTo>
                  <a:cubicBezTo>
                    <a:pt x="83140" y="365760"/>
                    <a:pt x="54360" y="353839"/>
                    <a:pt x="33140" y="332620"/>
                  </a:cubicBezTo>
                  <a:cubicBezTo>
                    <a:pt x="11921" y="311400"/>
                    <a:pt x="0" y="282621"/>
                    <a:pt x="0" y="252612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744611" cy="42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580675" y="6049137"/>
            <a:ext cx="4310618" cy="1699839"/>
            <a:chOff x="0" y="0"/>
            <a:chExt cx="1744611" cy="68796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744611" cy="687966"/>
            </a:xfrm>
            <a:custGeom>
              <a:avLst/>
              <a:gdLst/>
              <a:ahLst/>
              <a:cxnLst/>
              <a:rect r="r" b="b" t="t" l="l"/>
              <a:pathLst>
                <a:path h="687966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574817"/>
                  </a:lnTo>
                  <a:cubicBezTo>
                    <a:pt x="1744611" y="604826"/>
                    <a:pt x="1732690" y="633606"/>
                    <a:pt x="1711471" y="654825"/>
                  </a:cubicBezTo>
                  <a:cubicBezTo>
                    <a:pt x="1690251" y="676045"/>
                    <a:pt x="1661471" y="687966"/>
                    <a:pt x="1631462" y="687966"/>
                  </a:cubicBezTo>
                  <a:lnTo>
                    <a:pt x="113149" y="687966"/>
                  </a:lnTo>
                  <a:cubicBezTo>
                    <a:pt x="83140" y="687966"/>
                    <a:pt x="54360" y="676045"/>
                    <a:pt x="33140" y="654825"/>
                  </a:cubicBezTo>
                  <a:cubicBezTo>
                    <a:pt x="11921" y="633606"/>
                    <a:pt x="0" y="604826"/>
                    <a:pt x="0" y="574817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744611" cy="745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342849" y="6008446"/>
            <a:ext cx="4310618" cy="1740530"/>
            <a:chOff x="0" y="0"/>
            <a:chExt cx="1744611" cy="70443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44611" cy="704434"/>
            </a:xfrm>
            <a:custGeom>
              <a:avLst/>
              <a:gdLst/>
              <a:ahLst/>
              <a:cxnLst/>
              <a:rect r="r" b="b" t="t" l="l"/>
              <a:pathLst>
                <a:path h="704434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591286"/>
                  </a:lnTo>
                  <a:cubicBezTo>
                    <a:pt x="1744611" y="621295"/>
                    <a:pt x="1732690" y="650074"/>
                    <a:pt x="1711471" y="671294"/>
                  </a:cubicBezTo>
                  <a:cubicBezTo>
                    <a:pt x="1690251" y="692513"/>
                    <a:pt x="1661471" y="704434"/>
                    <a:pt x="1631462" y="704434"/>
                  </a:cubicBezTo>
                  <a:lnTo>
                    <a:pt x="113149" y="704434"/>
                  </a:lnTo>
                  <a:cubicBezTo>
                    <a:pt x="83140" y="704434"/>
                    <a:pt x="54360" y="692513"/>
                    <a:pt x="33140" y="671294"/>
                  </a:cubicBezTo>
                  <a:cubicBezTo>
                    <a:pt x="11921" y="650074"/>
                    <a:pt x="0" y="621295"/>
                    <a:pt x="0" y="591286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744611" cy="761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2342849" y="4263289"/>
            <a:ext cx="4310618" cy="1699839"/>
            <a:chOff x="0" y="0"/>
            <a:chExt cx="1744611" cy="68796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744611" cy="687966"/>
            </a:xfrm>
            <a:custGeom>
              <a:avLst/>
              <a:gdLst/>
              <a:ahLst/>
              <a:cxnLst/>
              <a:rect r="r" b="b" t="t" l="l"/>
              <a:pathLst>
                <a:path h="687966" w="1744611">
                  <a:moveTo>
                    <a:pt x="113149" y="0"/>
                  </a:moveTo>
                  <a:lnTo>
                    <a:pt x="1631462" y="0"/>
                  </a:lnTo>
                  <a:cubicBezTo>
                    <a:pt x="1661471" y="0"/>
                    <a:pt x="1690251" y="11921"/>
                    <a:pt x="1711471" y="33140"/>
                  </a:cubicBezTo>
                  <a:cubicBezTo>
                    <a:pt x="1732690" y="54360"/>
                    <a:pt x="1744611" y="83140"/>
                    <a:pt x="1744611" y="113149"/>
                  </a:cubicBezTo>
                  <a:lnTo>
                    <a:pt x="1744611" y="574817"/>
                  </a:lnTo>
                  <a:cubicBezTo>
                    <a:pt x="1744611" y="604826"/>
                    <a:pt x="1732690" y="633606"/>
                    <a:pt x="1711471" y="654825"/>
                  </a:cubicBezTo>
                  <a:cubicBezTo>
                    <a:pt x="1690251" y="676045"/>
                    <a:pt x="1661471" y="687966"/>
                    <a:pt x="1631462" y="687966"/>
                  </a:cubicBezTo>
                  <a:lnTo>
                    <a:pt x="113149" y="687966"/>
                  </a:lnTo>
                  <a:cubicBezTo>
                    <a:pt x="83140" y="687966"/>
                    <a:pt x="54360" y="676045"/>
                    <a:pt x="33140" y="654825"/>
                  </a:cubicBezTo>
                  <a:cubicBezTo>
                    <a:pt x="11921" y="633606"/>
                    <a:pt x="0" y="604826"/>
                    <a:pt x="0" y="574817"/>
                  </a:cubicBezTo>
                  <a:lnTo>
                    <a:pt x="0" y="113149"/>
                  </a:lnTo>
                  <a:cubicBezTo>
                    <a:pt x="0" y="83140"/>
                    <a:pt x="11921" y="54360"/>
                    <a:pt x="33140" y="33140"/>
                  </a:cubicBezTo>
                  <a:cubicBezTo>
                    <a:pt x="54360" y="11921"/>
                    <a:pt x="83140" y="0"/>
                    <a:pt x="113149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744611" cy="745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545276" y="4526700"/>
            <a:ext cx="1183627" cy="1104001"/>
          </a:xfrm>
          <a:custGeom>
            <a:avLst/>
            <a:gdLst/>
            <a:ahLst/>
            <a:cxnLst/>
            <a:rect r="r" b="b" t="t" l="l"/>
            <a:pathLst>
              <a:path h="1104001" w="1183627">
                <a:moveTo>
                  <a:pt x="0" y="0"/>
                </a:moveTo>
                <a:lnTo>
                  <a:pt x="1183627" y="0"/>
                </a:lnTo>
                <a:lnTo>
                  <a:pt x="1183627" y="1104001"/>
                </a:lnTo>
                <a:lnTo>
                  <a:pt x="0" y="11040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561514" y="6191729"/>
            <a:ext cx="1218386" cy="1219911"/>
          </a:xfrm>
          <a:custGeom>
            <a:avLst/>
            <a:gdLst/>
            <a:ahLst/>
            <a:cxnLst/>
            <a:rect r="r" b="b" t="t" l="l"/>
            <a:pathLst>
              <a:path h="1219911" w="1218386">
                <a:moveTo>
                  <a:pt x="0" y="0"/>
                </a:moveTo>
                <a:lnTo>
                  <a:pt x="1218387" y="0"/>
                </a:lnTo>
                <a:lnTo>
                  <a:pt x="1218387" y="1219911"/>
                </a:lnTo>
                <a:lnTo>
                  <a:pt x="0" y="12199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092236" y="764736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Conclusion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778013" y="4960110"/>
            <a:ext cx="2194578" cy="141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56"/>
              </a:lnSpc>
            </a:pPr>
            <a:r>
              <a:rPr lang="en-US" sz="494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36.3%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874795" y="3324284"/>
            <a:ext cx="3905764" cy="66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6"/>
              </a:lnSpc>
            </a:pPr>
            <a:r>
              <a:rPr lang="en-US" sz="3733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Renewables Share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783102" y="4380740"/>
            <a:ext cx="3905764" cy="1281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Highest Contribution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20937" y="3324284"/>
            <a:ext cx="3905764" cy="66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Nuclear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45276" y="3324284"/>
            <a:ext cx="3905764" cy="66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6"/>
              </a:lnSpc>
            </a:pPr>
            <a:r>
              <a:rPr lang="en-US" sz="3733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Candidates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783102" y="6183429"/>
            <a:ext cx="3905764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354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Highest Efficiency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73380" y="4695065"/>
            <a:ext cx="2257630" cy="65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Nuclear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47118" y="6183429"/>
            <a:ext cx="2803922" cy="1025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50"/>
              </a:lnSpc>
            </a:pPr>
            <a:r>
              <a:rPr lang="en-US" sz="354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Geothermal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801402" y="2573148"/>
            <a:ext cx="8734028" cy="1299054"/>
            <a:chOff x="0" y="0"/>
            <a:chExt cx="3534871" cy="52575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34871" cy="525758"/>
            </a:xfrm>
            <a:custGeom>
              <a:avLst/>
              <a:gdLst/>
              <a:ahLst/>
              <a:cxnLst/>
              <a:rect r="r" b="b" t="t" l="l"/>
              <a:pathLst>
                <a:path h="525758" w="3534871">
                  <a:moveTo>
                    <a:pt x="55844" y="0"/>
                  </a:moveTo>
                  <a:lnTo>
                    <a:pt x="3479027" y="0"/>
                  </a:lnTo>
                  <a:cubicBezTo>
                    <a:pt x="3509869" y="0"/>
                    <a:pt x="3534871" y="25002"/>
                    <a:pt x="3534871" y="55844"/>
                  </a:cubicBezTo>
                  <a:lnTo>
                    <a:pt x="3534871" y="469914"/>
                  </a:lnTo>
                  <a:cubicBezTo>
                    <a:pt x="3534871" y="500756"/>
                    <a:pt x="3509869" y="525758"/>
                    <a:pt x="3479027" y="525758"/>
                  </a:cubicBezTo>
                  <a:lnTo>
                    <a:pt x="55844" y="525758"/>
                  </a:lnTo>
                  <a:cubicBezTo>
                    <a:pt x="41033" y="525758"/>
                    <a:pt x="26829" y="519875"/>
                    <a:pt x="16356" y="509402"/>
                  </a:cubicBezTo>
                  <a:cubicBezTo>
                    <a:pt x="5884" y="498929"/>
                    <a:pt x="0" y="484725"/>
                    <a:pt x="0" y="469914"/>
                  </a:cubicBezTo>
                  <a:lnTo>
                    <a:pt x="0" y="55844"/>
                  </a:lnTo>
                  <a:cubicBezTo>
                    <a:pt x="0" y="41033"/>
                    <a:pt x="5884" y="26829"/>
                    <a:pt x="16356" y="16356"/>
                  </a:cubicBezTo>
                  <a:cubicBezTo>
                    <a:pt x="26829" y="5884"/>
                    <a:pt x="41033" y="0"/>
                    <a:pt x="5584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534871" cy="58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801402" y="4719927"/>
            <a:ext cx="8734028" cy="1299054"/>
            <a:chOff x="0" y="0"/>
            <a:chExt cx="3534871" cy="5257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534871" cy="525758"/>
            </a:xfrm>
            <a:custGeom>
              <a:avLst/>
              <a:gdLst/>
              <a:ahLst/>
              <a:cxnLst/>
              <a:rect r="r" b="b" t="t" l="l"/>
              <a:pathLst>
                <a:path h="525758" w="3534871">
                  <a:moveTo>
                    <a:pt x="55844" y="0"/>
                  </a:moveTo>
                  <a:lnTo>
                    <a:pt x="3479027" y="0"/>
                  </a:lnTo>
                  <a:cubicBezTo>
                    <a:pt x="3509869" y="0"/>
                    <a:pt x="3534871" y="25002"/>
                    <a:pt x="3534871" y="55844"/>
                  </a:cubicBezTo>
                  <a:lnTo>
                    <a:pt x="3534871" y="469914"/>
                  </a:lnTo>
                  <a:cubicBezTo>
                    <a:pt x="3534871" y="500756"/>
                    <a:pt x="3509869" y="525758"/>
                    <a:pt x="3479027" y="525758"/>
                  </a:cubicBezTo>
                  <a:lnTo>
                    <a:pt x="55844" y="525758"/>
                  </a:lnTo>
                  <a:cubicBezTo>
                    <a:pt x="41033" y="525758"/>
                    <a:pt x="26829" y="519875"/>
                    <a:pt x="16356" y="509402"/>
                  </a:cubicBezTo>
                  <a:cubicBezTo>
                    <a:pt x="5884" y="498929"/>
                    <a:pt x="0" y="484725"/>
                    <a:pt x="0" y="469914"/>
                  </a:cubicBezTo>
                  <a:lnTo>
                    <a:pt x="0" y="55844"/>
                  </a:lnTo>
                  <a:cubicBezTo>
                    <a:pt x="0" y="41033"/>
                    <a:pt x="5884" y="26829"/>
                    <a:pt x="16356" y="16356"/>
                  </a:cubicBezTo>
                  <a:cubicBezTo>
                    <a:pt x="26829" y="5884"/>
                    <a:pt x="41033" y="0"/>
                    <a:pt x="55844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534871" cy="58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950999" y="6867165"/>
            <a:ext cx="8584432" cy="1299054"/>
            <a:chOff x="0" y="0"/>
            <a:chExt cx="3474326" cy="5257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74326" cy="525758"/>
            </a:xfrm>
            <a:custGeom>
              <a:avLst/>
              <a:gdLst/>
              <a:ahLst/>
              <a:cxnLst/>
              <a:rect r="r" b="b" t="t" l="l"/>
              <a:pathLst>
                <a:path h="525758" w="3474326">
                  <a:moveTo>
                    <a:pt x="56817" y="0"/>
                  </a:moveTo>
                  <a:lnTo>
                    <a:pt x="3417509" y="0"/>
                  </a:lnTo>
                  <a:cubicBezTo>
                    <a:pt x="3432578" y="0"/>
                    <a:pt x="3447030" y="5986"/>
                    <a:pt x="3457685" y="16641"/>
                  </a:cubicBezTo>
                  <a:cubicBezTo>
                    <a:pt x="3468340" y="27297"/>
                    <a:pt x="3474326" y="41748"/>
                    <a:pt x="3474326" y="56817"/>
                  </a:cubicBezTo>
                  <a:lnTo>
                    <a:pt x="3474326" y="468941"/>
                  </a:lnTo>
                  <a:cubicBezTo>
                    <a:pt x="3474326" y="484010"/>
                    <a:pt x="3468340" y="498462"/>
                    <a:pt x="3457685" y="509117"/>
                  </a:cubicBezTo>
                  <a:cubicBezTo>
                    <a:pt x="3447030" y="519772"/>
                    <a:pt x="3432578" y="525758"/>
                    <a:pt x="3417509" y="525758"/>
                  </a:cubicBezTo>
                  <a:lnTo>
                    <a:pt x="56817" y="525758"/>
                  </a:lnTo>
                  <a:cubicBezTo>
                    <a:pt x="41748" y="525758"/>
                    <a:pt x="27297" y="519772"/>
                    <a:pt x="16641" y="509117"/>
                  </a:cubicBezTo>
                  <a:cubicBezTo>
                    <a:pt x="5986" y="498462"/>
                    <a:pt x="0" y="484010"/>
                    <a:pt x="0" y="468941"/>
                  </a:cubicBezTo>
                  <a:lnTo>
                    <a:pt x="0" y="56817"/>
                  </a:lnTo>
                  <a:cubicBezTo>
                    <a:pt x="0" y="41748"/>
                    <a:pt x="5986" y="27297"/>
                    <a:pt x="16641" y="16641"/>
                  </a:cubicBezTo>
                  <a:cubicBezTo>
                    <a:pt x="27297" y="5986"/>
                    <a:pt x="41748" y="0"/>
                    <a:pt x="56817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3474326" cy="582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252508" y="4491327"/>
            <a:ext cx="1396982" cy="1604050"/>
          </a:xfrm>
          <a:custGeom>
            <a:avLst/>
            <a:gdLst/>
            <a:ahLst/>
            <a:cxnLst/>
            <a:rect r="r" b="b" t="t" l="l"/>
            <a:pathLst>
              <a:path h="1604050" w="1396982">
                <a:moveTo>
                  <a:pt x="0" y="0"/>
                </a:moveTo>
                <a:lnTo>
                  <a:pt x="1396982" y="0"/>
                </a:lnTo>
                <a:lnTo>
                  <a:pt x="1396982" y="1604050"/>
                </a:lnTo>
                <a:lnTo>
                  <a:pt x="0" y="1604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63772" y="2421083"/>
            <a:ext cx="1475260" cy="1451119"/>
          </a:xfrm>
          <a:custGeom>
            <a:avLst/>
            <a:gdLst/>
            <a:ahLst/>
            <a:cxnLst/>
            <a:rect r="r" b="b" t="t" l="l"/>
            <a:pathLst>
              <a:path h="1451119" w="1475260">
                <a:moveTo>
                  <a:pt x="0" y="0"/>
                </a:moveTo>
                <a:lnTo>
                  <a:pt x="1475260" y="0"/>
                </a:lnTo>
                <a:lnTo>
                  <a:pt x="1475260" y="1451119"/>
                </a:lnTo>
                <a:lnTo>
                  <a:pt x="0" y="14511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420106" y="6781460"/>
            <a:ext cx="1470463" cy="1470463"/>
          </a:xfrm>
          <a:custGeom>
            <a:avLst/>
            <a:gdLst/>
            <a:ahLst/>
            <a:cxnLst/>
            <a:rect r="r" b="b" t="t" l="l"/>
            <a:pathLst>
              <a:path h="1470463" w="1470463">
                <a:moveTo>
                  <a:pt x="0" y="0"/>
                </a:moveTo>
                <a:lnTo>
                  <a:pt x="1470463" y="0"/>
                </a:lnTo>
                <a:lnTo>
                  <a:pt x="1470463" y="1470463"/>
                </a:lnTo>
                <a:lnTo>
                  <a:pt x="0" y="14704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233494" y="764736"/>
            <a:ext cx="10141628" cy="1185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03"/>
              </a:lnSpc>
            </a:pPr>
            <a:r>
              <a:rPr lang="en-US" sz="83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Recommendation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42329" y="2233042"/>
            <a:ext cx="7811280" cy="135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6"/>
              </a:lnSpc>
            </a:pPr>
            <a:r>
              <a:rPr lang="en-US" sz="474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Comprehensive Comparison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342329" y="4379821"/>
            <a:ext cx="7811280" cy="135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6"/>
              </a:lnSpc>
            </a:pPr>
            <a:r>
              <a:rPr lang="en-US" sz="474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Nuclear Energy Education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342329" y="6527059"/>
            <a:ext cx="7811280" cy="135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56"/>
              </a:lnSpc>
            </a:pPr>
            <a:r>
              <a:rPr lang="en-US" sz="4742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Solar System Footprint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4969521" y="-9852856"/>
            <a:ext cx="12704157" cy="13000542"/>
          </a:xfrm>
          <a:custGeom>
            <a:avLst/>
            <a:gdLst/>
            <a:ahLst/>
            <a:cxnLst/>
            <a:rect r="r" b="b" t="t" l="l"/>
            <a:pathLst>
              <a:path h="13000542" w="12704157">
                <a:moveTo>
                  <a:pt x="12704157" y="0"/>
                </a:moveTo>
                <a:lnTo>
                  <a:pt x="0" y="0"/>
                </a:lnTo>
                <a:lnTo>
                  <a:pt x="0" y="13000543"/>
                </a:lnTo>
                <a:lnTo>
                  <a:pt x="12704157" y="13000543"/>
                </a:lnTo>
                <a:lnTo>
                  <a:pt x="1270415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8928" y="4493707"/>
            <a:ext cx="6330144" cy="139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1"/>
              </a:lnSpc>
            </a:pPr>
            <a:r>
              <a:rPr lang="en-US" sz="9799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Thank You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257745">
            <a:off x="1728509" y="9052623"/>
            <a:ext cx="6531409" cy="6683785"/>
          </a:xfrm>
          <a:custGeom>
            <a:avLst/>
            <a:gdLst/>
            <a:ahLst/>
            <a:cxnLst/>
            <a:rect r="r" b="b" t="t" l="l"/>
            <a:pathLst>
              <a:path h="6683785" w="6531409">
                <a:moveTo>
                  <a:pt x="6531409" y="0"/>
                </a:moveTo>
                <a:lnTo>
                  <a:pt x="0" y="0"/>
                </a:lnTo>
                <a:lnTo>
                  <a:pt x="0" y="6683785"/>
                </a:lnTo>
                <a:lnTo>
                  <a:pt x="6531409" y="6683785"/>
                </a:lnTo>
                <a:lnTo>
                  <a:pt x="65314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257745">
            <a:off x="16101223" y="-5047299"/>
            <a:ext cx="6531409" cy="6683785"/>
          </a:xfrm>
          <a:custGeom>
            <a:avLst/>
            <a:gdLst/>
            <a:ahLst/>
            <a:cxnLst/>
            <a:rect r="r" b="b" t="t" l="l"/>
            <a:pathLst>
              <a:path h="6683785" w="6531409">
                <a:moveTo>
                  <a:pt x="6531409" y="0"/>
                </a:moveTo>
                <a:lnTo>
                  <a:pt x="0" y="0"/>
                </a:lnTo>
                <a:lnTo>
                  <a:pt x="0" y="6683786"/>
                </a:lnTo>
                <a:lnTo>
                  <a:pt x="6531409" y="6683786"/>
                </a:lnTo>
                <a:lnTo>
                  <a:pt x="65314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73949" y="5754262"/>
            <a:ext cx="5714051" cy="4532738"/>
          </a:xfrm>
          <a:custGeom>
            <a:avLst/>
            <a:gdLst/>
            <a:ahLst/>
            <a:cxnLst/>
            <a:rect r="r" b="b" t="t" l="l"/>
            <a:pathLst>
              <a:path h="4532738" w="5714051">
                <a:moveTo>
                  <a:pt x="0" y="0"/>
                </a:moveTo>
                <a:lnTo>
                  <a:pt x="5714051" y="0"/>
                </a:lnTo>
                <a:lnTo>
                  <a:pt x="5714051" y="4532738"/>
                </a:lnTo>
                <a:lnTo>
                  <a:pt x="0" y="4532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29366" y="3619723"/>
            <a:ext cx="4157676" cy="4157676"/>
          </a:xfrm>
          <a:custGeom>
            <a:avLst/>
            <a:gdLst/>
            <a:ahLst/>
            <a:cxnLst/>
            <a:rect r="r" b="b" t="t" l="l"/>
            <a:pathLst>
              <a:path h="4157676" w="4157676">
                <a:moveTo>
                  <a:pt x="0" y="0"/>
                </a:moveTo>
                <a:lnTo>
                  <a:pt x="4157676" y="0"/>
                </a:lnTo>
                <a:lnTo>
                  <a:pt x="4157676" y="4157676"/>
                </a:lnTo>
                <a:lnTo>
                  <a:pt x="0" y="41576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9508" y="3150329"/>
            <a:ext cx="4613738" cy="5291249"/>
            <a:chOff x="0" y="0"/>
            <a:chExt cx="1215141" cy="13935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15141" cy="1393580"/>
            </a:xfrm>
            <a:custGeom>
              <a:avLst/>
              <a:gdLst/>
              <a:ahLst/>
              <a:cxnLst/>
              <a:rect r="r" b="b" t="t" l="l"/>
              <a:pathLst>
                <a:path h="1393580" w="1215141">
                  <a:moveTo>
                    <a:pt x="105715" y="0"/>
                  </a:moveTo>
                  <a:lnTo>
                    <a:pt x="1109426" y="0"/>
                  </a:lnTo>
                  <a:cubicBezTo>
                    <a:pt x="1137463" y="0"/>
                    <a:pt x="1164352" y="11138"/>
                    <a:pt x="1184178" y="30963"/>
                  </a:cubicBezTo>
                  <a:cubicBezTo>
                    <a:pt x="1204003" y="50789"/>
                    <a:pt x="1215141" y="77678"/>
                    <a:pt x="1215141" y="105715"/>
                  </a:cubicBezTo>
                  <a:lnTo>
                    <a:pt x="1215141" y="1287865"/>
                  </a:lnTo>
                  <a:cubicBezTo>
                    <a:pt x="1215141" y="1346250"/>
                    <a:pt x="1167811" y="1393580"/>
                    <a:pt x="1109426" y="1393580"/>
                  </a:cubicBezTo>
                  <a:lnTo>
                    <a:pt x="105715" y="1393580"/>
                  </a:lnTo>
                  <a:cubicBezTo>
                    <a:pt x="47330" y="1393580"/>
                    <a:pt x="0" y="1346250"/>
                    <a:pt x="0" y="1287865"/>
                  </a:cubicBezTo>
                  <a:lnTo>
                    <a:pt x="0" y="105715"/>
                  </a:lnTo>
                  <a:cubicBezTo>
                    <a:pt x="0" y="47330"/>
                    <a:pt x="47330" y="0"/>
                    <a:pt x="105715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215141" cy="1450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65973" y="3095156"/>
            <a:ext cx="4056901" cy="514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Solar</a:t>
            </a:r>
          </a:p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Geothermal</a:t>
            </a:r>
          </a:p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Hydroelectric</a:t>
            </a:r>
          </a:p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Other Renewables</a:t>
            </a:r>
          </a:p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Wind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4423" y="272432"/>
            <a:ext cx="12299154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Fuel Type Classification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793" y="2162004"/>
            <a:ext cx="3289259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Renewable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40293" y="2162004"/>
            <a:ext cx="3802133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Carbon Free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95305" y="2162004"/>
            <a:ext cx="4592388" cy="91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Non-Renewable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6373956" y="3150329"/>
            <a:ext cx="4613738" cy="3217818"/>
            <a:chOff x="0" y="0"/>
            <a:chExt cx="1215141" cy="84749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5141" cy="847491"/>
            </a:xfrm>
            <a:custGeom>
              <a:avLst/>
              <a:gdLst/>
              <a:ahLst/>
              <a:cxnLst/>
              <a:rect r="r" b="b" t="t" l="l"/>
              <a:pathLst>
                <a:path h="847491" w="1215141">
                  <a:moveTo>
                    <a:pt x="105715" y="0"/>
                  </a:moveTo>
                  <a:lnTo>
                    <a:pt x="1109426" y="0"/>
                  </a:lnTo>
                  <a:cubicBezTo>
                    <a:pt x="1137463" y="0"/>
                    <a:pt x="1164352" y="11138"/>
                    <a:pt x="1184178" y="30963"/>
                  </a:cubicBezTo>
                  <a:cubicBezTo>
                    <a:pt x="1204003" y="50789"/>
                    <a:pt x="1215141" y="77678"/>
                    <a:pt x="1215141" y="105715"/>
                  </a:cubicBezTo>
                  <a:lnTo>
                    <a:pt x="1215141" y="741776"/>
                  </a:lnTo>
                  <a:cubicBezTo>
                    <a:pt x="1215141" y="800161"/>
                    <a:pt x="1167811" y="847491"/>
                    <a:pt x="1109426" y="847491"/>
                  </a:cubicBezTo>
                  <a:lnTo>
                    <a:pt x="105715" y="847491"/>
                  </a:lnTo>
                  <a:cubicBezTo>
                    <a:pt x="47330" y="847491"/>
                    <a:pt x="0" y="800161"/>
                    <a:pt x="0" y="741776"/>
                  </a:cubicBezTo>
                  <a:lnTo>
                    <a:pt x="0" y="105715"/>
                  </a:lnTo>
                  <a:cubicBezTo>
                    <a:pt x="0" y="47330"/>
                    <a:pt x="47330" y="0"/>
                    <a:pt x="105715" y="0"/>
                  </a:cubicBezTo>
                  <a:close/>
                </a:path>
              </a:pathLst>
            </a:custGeom>
            <a:solidFill>
              <a:srgbClr val="CC00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15141" cy="9046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650420" y="3095156"/>
            <a:ext cx="4056901" cy="304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Coal</a:t>
            </a:r>
          </a:p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Natural Gas</a:t>
            </a:r>
          </a:p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Oil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102118" y="3073228"/>
            <a:ext cx="4613738" cy="1311176"/>
            <a:chOff x="0" y="0"/>
            <a:chExt cx="1215141" cy="3453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5141" cy="345330"/>
            </a:xfrm>
            <a:custGeom>
              <a:avLst/>
              <a:gdLst/>
              <a:ahLst/>
              <a:cxnLst/>
              <a:rect r="r" b="b" t="t" l="l"/>
              <a:pathLst>
                <a:path h="345330" w="1215141">
                  <a:moveTo>
                    <a:pt x="105715" y="0"/>
                  </a:moveTo>
                  <a:lnTo>
                    <a:pt x="1109426" y="0"/>
                  </a:lnTo>
                  <a:cubicBezTo>
                    <a:pt x="1137463" y="0"/>
                    <a:pt x="1164352" y="11138"/>
                    <a:pt x="1184178" y="30963"/>
                  </a:cubicBezTo>
                  <a:cubicBezTo>
                    <a:pt x="1204003" y="50789"/>
                    <a:pt x="1215141" y="77678"/>
                    <a:pt x="1215141" y="105715"/>
                  </a:cubicBezTo>
                  <a:lnTo>
                    <a:pt x="1215141" y="239615"/>
                  </a:lnTo>
                  <a:cubicBezTo>
                    <a:pt x="1215141" y="298000"/>
                    <a:pt x="1167811" y="345330"/>
                    <a:pt x="1109426" y="345330"/>
                  </a:cubicBezTo>
                  <a:lnTo>
                    <a:pt x="105715" y="345330"/>
                  </a:lnTo>
                  <a:cubicBezTo>
                    <a:pt x="47330" y="345330"/>
                    <a:pt x="0" y="298000"/>
                    <a:pt x="0" y="239615"/>
                  </a:cubicBezTo>
                  <a:lnTo>
                    <a:pt x="0" y="105715"/>
                  </a:lnTo>
                  <a:cubicBezTo>
                    <a:pt x="0" y="47330"/>
                    <a:pt x="47330" y="0"/>
                    <a:pt x="105715" y="0"/>
                  </a:cubicBezTo>
                  <a:close/>
                </a:path>
              </a:pathLst>
            </a:custGeom>
            <a:solidFill>
              <a:srgbClr val="E8990D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15141" cy="402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378583" y="3018056"/>
            <a:ext cx="4056901" cy="95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50"/>
              </a:lnSpc>
            </a:pPr>
            <a:r>
              <a:rPr lang="en-US" sz="33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Nuclear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4715" y="2699453"/>
            <a:ext cx="6717065" cy="1223847"/>
            <a:chOff x="0" y="0"/>
            <a:chExt cx="1417128" cy="258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17128" cy="258200"/>
            </a:xfrm>
            <a:custGeom>
              <a:avLst/>
              <a:gdLst/>
              <a:ahLst/>
              <a:cxnLst/>
              <a:rect r="r" b="b" t="t" l="l"/>
              <a:pathLst>
                <a:path h="258200" w="1417128">
                  <a:moveTo>
                    <a:pt x="115257" y="0"/>
                  </a:moveTo>
                  <a:lnTo>
                    <a:pt x="1301871" y="0"/>
                  </a:lnTo>
                  <a:cubicBezTo>
                    <a:pt x="1365526" y="0"/>
                    <a:pt x="1417128" y="51603"/>
                    <a:pt x="1417128" y="115257"/>
                  </a:cubicBezTo>
                  <a:lnTo>
                    <a:pt x="1417128" y="142943"/>
                  </a:lnTo>
                  <a:cubicBezTo>
                    <a:pt x="1417128" y="206598"/>
                    <a:pt x="1365526" y="258200"/>
                    <a:pt x="1301871" y="258200"/>
                  </a:cubicBezTo>
                  <a:lnTo>
                    <a:pt x="115257" y="258200"/>
                  </a:lnTo>
                  <a:cubicBezTo>
                    <a:pt x="51603" y="258200"/>
                    <a:pt x="0" y="206598"/>
                    <a:pt x="0" y="142943"/>
                  </a:cubicBezTo>
                  <a:lnTo>
                    <a:pt x="0" y="115257"/>
                  </a:lnTo>
                  <a:cubicBezTo>
                    <a:pt x="0" y="51603"/>
                    <a:pt x="51603" y="0"/>
                    <a:pt x="115257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17128" cy="315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507719" y="5256152"/>
            <a:ext cx="7272563" cy="1224774"/>
            <a:chOff x="0" y="0"/>
            <a:chExt cx="1499110" cy="2524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99110" cy="252466"/>
            </a:xfrm>
            <a:custGeom>
              <a:avLst/>
              <a:gdLst/>
              <a:ahLst/>
              <a:cxnLst/>
              <a:rect r="r" b="b" t="t" l="l"/>
              <a:pathLst>
                <a:path h="252466" w="1499110">
                  <a:moveTo>
                    <a:pt x="106454" y="0"/>
                  </a:moveTo>
                  <a:lnTo>
                    <a:pt x="1392657" y="0"/>
                  </a:lnTo>
                  <a:cubicBezTo>
                    <a:pt x="1420890" y="0"/>
                    <a:pt x="1447967" y="11216"/>
                    <a:pt x="1467931" y="31180"/>
                  </a:cubicBezTo>
                  <a:cubicBezTo>
                    <a:pt x="1487895" y="51144"/>
                    <a:pt x="1499110" y="78221"/>
                    <a:pt x="1499110" y="106454"/>
                  </a:cubicBezTo>
                  <a:lnTo>
                    <a:pt x="1499110" y="146012"/>
                  </a:lnTo>
                  <a:cubicBezTo>
                    <a:pt x="1499110" y="174245"/>
                    <a:pt x="1487895" y="201322"/>
                    <a:pt x="1467931" y="221286"/>
                  </a:cubicBezTo>
                  <a:cubicBezTo>
                    <a:pt x="1447967" y="241250"/>
                    <a:pt x="1420890" y="252466"/>
                    <a:pt x="1392657" y="252466"/>
                  </a:cubicBezTo>
                  <a:lnTo>
                    <a:pt x="106454" y="252466"/>
                  </a:lnTo>
                  <a:cubicBezTo>
                    <a:pt x="78221" y="252466"/>
                    <a:pt x="51144" y="241250"/>
                    <a:pt x="31180" y="221286"/>
                  </a:cubicBezTo>
                  <a:cubicBezTo>
                    <a:pt x="11216" y="201322"/>
                    <a:pt x="0" y="174245"/>
                    <a:pt x="0" y="146012"/>
                  </a:cubicBezTo>
                  <a:lnTo>
                    <a:pt x="0" y="106454"/>
                  </a:lnTo>
                  <a:cubicBezTo>
                    <a:pt x="0" y="78221"/>
                    <a:pt x="11216" y="51144"/>
                    <a:pt x="31180" y="31180"/>
                  </a:cubicBezTo>
                  <a:cubicBezTo>
                    <a:pt x="51144" y="11216"/>
                    <a:pt x="78221" y="0"/>
                    <a:pt x="106454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499110" cy="309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05601" y="8115822"/>
            <a:ext cx="6717065" cy="1142478"/>
            <a:chOff x="0" y="0"/>
            <a:chExt cx="1769103" cy="3009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69103" cy="300900"/>
            </a:xfrm>
            <a:custGeom>
              <a:avLst/>
              <a:gdLst/>
              <a:ahLst/>
              <a:cxnLst/>
              <a:rect r="r" b="b" t="t" l="l"/>
              <a:pathLst>
                <a:path h="300900" w="1769103">
                  <a:moveTo>
                    <a:pt x="115257" y="0"/>
                  </a:moveTo>
                  <a:lnTo>
                    <a:pt x="1653846" y="0"/>
                  </a:lnTo>
                  <a:cubicBezTo>
                    <a:pt x="1717501" y="0"/>
                    <a:pt x="1769103" y="51603"/>
                    <a:pt x="1769103" y="115257"/>
                  </a:cubicBezTo>
                  <a:lnTo>
                    <a:pt x="1769103" y="185642"/>
                  </a:lnTo>
                  <a:cubicBezTo>
                    <a:pt x="1769103" y="249297"/>
                    <a:pt x="1717501" y="300900"/>
                    <a:pt x="1653846" y="300900"/>
                  </a:cubicBezTo>
                  <a:lnTo>
                    <a:pt x="115257" y="300900"/>
                  </a:lnTo>
                  <a:cubicBezTo>
                    <a:pt x="51603" y="300900"/>
                    <a:pt x="0" y="249297"/>
                    <a:pt x="0" y="185642"/>
                  </a:cubicBezTo>
                  <a:lnTo>
                    <a:pt x="0" y="115257"/>
                  </a:lnTo>
                  <a:cubicBezTo>
                    <a:pt x="0" y="51603"/>
                    <a:pt x="51603" y="0"/>
                    <a:pt x="115257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769103" cy="358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073189" y="2365750"/>
            <a:ext cx="1922495" cy="1891255"/>
          </a:xfrm>
          <a:custGeom>
            <a:avLst/>
            <a:gdLst/>
            <a:ahLst/>
            <a:cxnLst/>
            <a:rect r="r" b="b" t="t" l="l"/>
            <a:pathLst>
              <a:path h="1891255" w="1922495">
                <a:moveTo>
                  <a:pt x="0" y="0"/>
                </a:moveTo>
                <a:lnTo>
                  <a:pt x="1922495" y="0"/>
                </a:lnTo>
                <a:lnTo>
                  <a:pt x="1922495" y="1891254"/>
                </a:lnTo>
                <a:lnTo>
                  <a:pt x="0" y="1891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08508" y="4866711"/>
            <a:ext cx="2070964" cy="2003658"/>
          </a:xfrm>
          <a:custGeom>
            <a:avLst/>
            <a:gdLst/>
            <a:ahLst/>
            <a:cxnLst/>
            <a:rect r="r" b="b" t="t" l="l"/>
            <a:pathLst>
              <a:path h="2003658" w="2070964">
                <a:moveTo>
                  <a:pt x="0" y="0"/>
                </a:moveTo>
                <a:lnTo>
                  <a:pt x="2070964" y="0"/>
                </a:lnTo>
                <a:lnTo>
                  <a:pt x="2070964" y="2003657"/>
                </a:lnTo>
                <a:lnTo>
                  <a:pt x="0" y="2003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07576" y="448223"/>
            <a:ext cx="13472848" cy="1256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98"/>
              </a:lnSpc>
            </a:pPr>
            <a:r>
              <a:rPr lang="en-US" sz="88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Comparative Performance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8213" y="2877672"/>
            <a:ext cx="5850070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O</a:t>
            </a:r>
            <a:r>
              <a:rPr lang="en-US" sz="4100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perational Performance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52000" y="5434834"/>
            <a:ext cx="6383999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 Infrastructure Comparison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812825" y="8253356"/>
            <a:ext cx="4502617" cy="743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Fuel Efficiency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832331" y="7784822"/>
            <a:ext cx="1324035" cy="1804477"/>
          </a:xfrm>
          <a:custGeom>
            <a:avLst/>
            <a:gdLst/>
            <a:ahLst/>
            <a:cxnLst/>
            <a:rect r="r" b="b" t="t" l="l"/>
            <a:pathLst>
              <a:path h="1804477" w="1324035">
                <a:moveTo>
                  <a:pt x="0" y="0"/>
                </a:moveTo>
                <a:lnTo>
                  <a:pt x="1324035" y="0"/>
                </a:lnTo>
                <a:lnTo>
                  <a:pt x="1324035" y="1804477"/>
                </a:lnTo>
                <a:lnTo>
                  <a:pt x="0" y="18044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55286" y="5713327"/>
            <a:ext cx="17004014" cy="0"/>
          </a:xfrm>
          <a:prstGeom prst="line">
            <a:avLst/>
          </a:prstGeom>
          <a:ln cap="flat" w="38100">
            <a:solidFill>
              <a:srgbClr val="18181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828800" y="1942865"/>
            <a:ext cx="0" cy="8112424"/>
          </a:xfrm>
          <a:prstGeom prst="line">
            <a:avLst/>
          </a:prstGeom>
          <a:ln cap="flat" w="38100">
            <a:solidFill>
              <a:srgbClr val="181818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3294862" y="1745428"/>
            <a:ext cx="1979454" cy="738887"/>
            <a:chOff x="0" y="0"/>
            <a:chExt cx="521338" cy="19460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21338" cy="194604"/>
            </a:xfrm>
            <a:custGeom>
              <a:avLst/>
              <a:gdLst/>
              <a:ahLst/>
              <a:cxnLst/>
              <a:rect r="r" b="b" t="t" l="l"/>
              <a:pathLst>
                <a:path h="194604" w="521338">
                  <a:moveTo>
                    <a:pt x="97302" y="0"/>
                  </a:moveTo>
                  <a:lnTo>
                    <a:pt x="424036" y="0"/>
                  </a:lnTo>
                  <a:cubicBezTo>
                    <a:pt x="449842" y="0"/>
                    <a:pt x="474591" y="10251"/>
                    <a:pt x="492839" y="28499"/>
                  </a:cubicBezTo>
                  <a:cubicBezTo>
                    <a:pt x="511086" y="46747"/>
                    <a:pt x="521338" y="71496"/>
                    <a:pt x="521338" y="97302"/>
                  </a:cubicBezTo>
                  <a:lnTo>
                    <a:pt x="521338" y="97302"/>
                  </a:lnTo>
                  <a:cubicBezTo>
                    <a:pt x="521338" y="151040"/>
                    <a:pt x="477774" y="194604"/>
                    <a:pt x="424036" y="194604"/>
                  </a:cubicBezTo>
                  <a:lnTo>
                    <a:pt x="97302" y="194604"/>
                  </a:lnTo>
                  <a:cubicBezTo>
                    <a:pt x="43564" y="194604"/>
                    <a:pt x="0" y="151040"/>
                    <a:pt x="0" y="97302"/>
                  </a:cubicBezTo>
                  <a:lnTo>
                    <a:pt x="0" y="97302"/>
                  </a:lnTo>
                  <a:cubicBezTo>
                    <a:pt x="0" y="43564"/>
                    <a:pt x="43564" y="0"/>
                    <a:pt x="97302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21338" cy="25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48250" y="5837152"/>
            <a:ext cx="1979454" cy="738887"/>
            <a:chOff x="0" y="0"/>
            <a:chExt cx="521338" cy="194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21338" cy="194604"/>
            </a:xfrm>
            <a:custGeom>
              <a:avLst/>
              <a:gdLst/>
              <a:ahLst/>
              <a:cxnLst/>
              <a:rect r="r" b="b" t="t" l="l"/>
              <a:pathLst>
                <a:path h="194604" w="521338">
                  <a:moveTo>
                    <a:pt x="97302" y="0"/>
                  </a:moveTo>
                  <a:lnTo>
                    <a:pt x="424036" y="0"/>
                  </a:lnTo>
                  <a:cubicBezTo>
                    <a:pt x="449842" y="0"/>
                    <a:pt x="474591" y="10251"/>
                    <a:pt x="492839" y="28499"/>
                  </a:cubicBezTo>
                  <a:cubicBezTo>
                    <a:pt x="511086" y="46747"/>
                    <a:pt x="521338" y="71496"/>
                    <a:pt x="521338" y="97302"/>
                  </a:cubicBezTo>
                  <a:lnTo>
                    <a:pt x="521338" y="97302"/>
                  </a:lnTo>
                  <a:cubicBezTo>
                    <a:pt x="521338" y="151040"/>
                    <a:pt x="477774" y="194604"/>
                    <a:pt x="424036" y="194604"/>
                  </a:cubicBezTo>
                  <a:lnTo>
                    <a:pt x="97302" y="194604"/>
                  </a:lnTo>
                  <a:cubicBezTo>
                    <a:pt x="43564" y="194604"/>
                    <a:pt x="0" y="151040"/>
                    <a:pt x="0" y="97302"/>
                  </a:cubicBezTo>
                  <a:lnTo>
                    <a:pt x="0" y="97302"/>
                  </a:lnTo>
                  <a:cubicBezTo>
                    <a:pt x="0" y="43564"/>
                    <a:pt x="43564" y="0"/>
                    <a:pt x="97302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21338" cy="25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195445" y="5837152"/>
            <a:ext cx="2658396" cy="738887"/>
            <a:chOff x="0" y="0"/>
            <a:chExt cx="700154" cy="1946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00154" cy="194604"/>
            </a:xfrm>
            <a:custGeom>
              <a:avLst/>
              <a:gdLst/>
              <a:ahLst/>
              <a:cxnLst/>
              <a:rect r="r" b="b" t="t" l="l"/>
              <a:pathLst>
                <a:path h="194604" w="700154">
                  <a:moveTo>
                    <a:pt x="97302" y="0"/>
                  </a:moveTo>
                  <a:lnTo>
                    <a:pt x="602852" y="0"/>
                  </a:lnTo>
                  <a:cubicBezTo>
                    <a:pt x="628658" y="0"/>
                    <a:pt x="653407" y="10251"/>
                    <a:pt x="671655" y="28499"/>
                  </a:cubicBezTo>
                  <a:cubicBezTo>
                    <a:pt x="689902" y="46747"/>
                    <a:pt x="700154" y="71496"/>
                    <a:pt x="700154" y="97302"/>
                  </a:cubicBezTo>
                  <a:lnTo>
                    <a:pt x="700154" y="97302"/>
                  </a:lnTo>
                  <a:cubicBezTo>
                    <a:pt x="700154" y="151040"/>
                    <a:pt x="656590" y="194604"/>
                    <a:pt x="602852" y="194604"/>
                  </a:cubicBezTo>
                  <a:lnTo>
                    <a:pt x="97302" y="194604"/>
                  </a:lnTo>
                  <a:cubicBezTo>
                    <a:pt x="43564" y="194604"/>
                    <a:pt x="0" y="151040"/>
                    <a:pt x="0" y="97302"/>
                  </a:cubicBezTo>
                  <a:lnTo>
                    <a:pt x="0" y="97302"/>
                  </a:lnTo>
                  <a:cubicBezTo>
                    <a:pt x="0" y="43564"/>
                    <a:pt x="43564" y="0"/>
                    <a:pt x="97302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00154" cy="25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71991" y="5827627"/>
            <a:ext cx="6368735" cy="4243170"/>
          </a:xfrm>
          <a:custGeom>
            <a:avLst/>
            <a:gdLst/>
            <a:ahLst/>
            <a:cxnLst/>
            <a:rect r="r" b="b" t="t" l="l"/>
            <a:pathLst>
              <a:path h="4243170" w="6368735">
                <a:moveTo>
                  <a:pt x="0" y="0"/>
                </a:moveTo>
                <a:lnTo>
                  <a:pt x="6368735" y="0"/>
                </a:lnTo>
                <a:lnTo>
                  <a:pt x="6368735" y="4243169"/>
                </a:lnTo>
                <a:lnTo>
                  <a:pt x="0" y="4243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14815" y="2286381"/>
            <a:ext cx="6080274" cy="3407896"/>
          </a:xfrm>
          <a:custGeom>
            <a:avLst/>
            <a:gdLst/>
            <a:ahLst/>
            <a:cxnLst/>
            <a:rect r="r" b="b" t="t" l="l"/>
            <a:pathLst>
              <a:path h="3407896" w="6080274">
                <a:moveTo>
                  <a:pt x="0" y="0"/>
                </a:moveTo>
                <a:lnTo>
                  <a:pt x="6080275" y="0"/>
                </a:lnTo>
                <a:lnTo>
                  <a:pt x="6080275" y="3407896"/>
                </a:lnTo>
                <a:lnTo>
                  <a:pt x="0" y="34078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258" t="-25465" r="-9291" b="-1783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53986" y="6718914"/>
            <a:ext cx="6398514" cy="3271266"/>
          </a:xfrm>
          <a:custGeom>
            <a:avLst/>
            <a:gdLst/>
            <a:ahLst/>
            <a:cxnLst/>
            <a:rect r="r" b="b" t="t" l="l"/>
            <a:pathLst>
              <a:path h="3271266" w="6398514">
                <a:moveTo>
                  <a:pt x="0" y="0"/>
                </a:moveTo>
                <a:lnTo>
                  <a:pt x="6398514" y="0"/>
                </a:lnTo>
                <a:lnTo>
                  <a:pt x="6398514" y="3271266"/>
                </a:lnTo>
                <a:lnTo>
                  <a:pt x="0" y="3271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914" t="-64510" r="-18735" b="-13567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008206" y="2258392"/>
            <a:ext cx="7522506" cy="3333787"/>
          </a:xfrm>
          <a:custGeom>
            <a:avLst/>
            <a:gdLst/>
            <a:ahLst/>
            <a:cxnLst/>
            <a:rect r="r" b="b" t="t" l="l"/>
            <a:pathLst>
              <a:path h="3333787" w="7522506">
                <a:moveTo>
                  <a:pt x="0" y="0"/>
                </a:moveTo>
                <a:lnTo>
                  <a:pt x="7522506" y="0"/>
                </a:lnTo>
                <a:lnTo>
                  <a:pt x="7522506" y="3333787"/>
                </a:lnTo>
                <a:lnTo>
                  <a:pt x="0" y="3333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541" t="0" r="0" b="-2467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07576" y="429173"/>
            <a:ext cx="13472848" cy="124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8687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Energy Generation Process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814226" y="1761386"/>
            <a:ext cx="940726" cy="60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Solar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312423" y="5853110"/>
            <a:ext cx="1451107" cy="60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Nuclear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442431" y="5853110"/>
            <a:ext cx="2164424" cy="60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Geothermal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585335" y="1745428"/>
            <a:ext cx="2905284" cy="738887"/>
            <a:chOff x="0" y="0"/>
            <a:chExt cx="765178" cy="19460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65178" cy="194604"/>
            </a:xfrm>
            <a:custGeom>
              <a:avLst/>
              <a:gdLst/>
              <a:ahLst/>
              <a:cxnLst/>
              <a:rect r="r" b="b" t="t" l="l"/>
              <a:pathLst>
                <a:path h="194604" w="765178">
                  <a:moveTo>
                    <a:pt x="97302" y="0"/>
                  </a:moveTo>
                  <a:lnTo>
                    <a:pt x="667876" y="0"/>
                  </a:lnTo>
                  <a:cubicBezTo>
                    <a:pt x="721614" y="0"/>
                    <a:pt x="765178" y="43564"/>
                    <a:pt x="765178" y="97302"/>
                  </a:cubicBezTo>
                  <a:lnTo>
                    <a:pt x="765178" y="97302"/>
                  </a:lnTo>
                  <a:cubicBezTo>
                    <a:pt x="765178" y="151040"/>
                    <a:pt x="721614" y="194604"/>
                    <a:pt x="667876" y="194604"/>
                  </a:cubicBezTo>
                  <a:lnTo>
                    <a:pt x="97302" y="194604"/>
                  </a:lnTo>
                  <a:cubicBezTo>
                    <a:pt x="43564" y="194604"/>
                    <a:pt x="0" y="151040"/>
                    <a:pt x="0" y="97302"/>
                  </a:cubicBezTo>
                  <a:lnTo>
                    <a:pt x="0" y="97302"/>
                  </a:lnTo>
                  <a:cubicBezTo>
                    <a:pt x="0" y="43564"/>
                    <a:pt x="43564" y="0"/>
                    <a:pt x="97302" y="0"/>
                  </a:cubicBezTo>
                  <a:close/>
                </a:path>
              </a:pathLst>
            </a:custGeom>
            <a:solidFill>
              <a:srgbClr val="3B570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65178" cy="2517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762354" y="1761386"/>
            <a:ext cx="2551245" cy="60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FFFFFF"/>
                </a:solidFill>
                <a:latin typeface="Orelega One"/>
                <a:ea typeface="Orelega One"/>
                <a:cs typeface="Orelega One"/>
                <a:sym typeface="Orelega One"/>
              </a:rPr>
              <a:t>Hydroelectric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bstract Organic Circle Blob Shape"/>
          <p:cNvSpPr/>
          <p:nvPr/>
        </p:nvSpPr>
        <p:spPr>
          <a:xfrm flipH="false" flipV="false" rot="2234655">
            <a:off x="-6361358" y="-1171957"/>
            <a:ext cx="15359471" cy="15080208"/>
          </a:xfrm>
          <a:custGeom>
            <a:avLst/>
            <a:gdLst/>
            <a:ahLst/>
            <a:cxnLst/>
            <a:rect r="r" b="b" t="t" l="l"/>
            <a:pathLst>
              <a:path h="15080208" w="15359471">
                <a:moveTo>
                  <a:pt x="0" y="0"/>
                </a:moveTo>
                <a:lnTo>
                  <a:pt x="15359470" y="0"/>
                </a:lnTo>
                <a:lnTo>
                  <a:pt x="15359470" y="15080208"/>
                </a:lnTo>
                <a:lnTo>
                  <a:pt x="0" y="15080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B9EE5D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318377" y="3676650"/>
            <a:ext cx="6502541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>
                <a:solidFill>
                  <a:srgbClr val="3B5704"/>
                </a:solidFill>
                <a:latin typeface="Orelega One"/>
                <a:ea typeface="Orelega One"/>
                <a:cs typeface="Orelega One"/>
                <a:sym typeface="Orelega One"/>
              </a:rPr>
              <a:t>Overall Comparison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409138" y="928309"/>
            <a:ext cx="8329991" cy="8329991"/>
          </a:xfrm>
          <a:custGeom>
            <a:avLst/>
            <a:gdLst/>
            <a:ahLst/>
            <a:cxnLst/>
            <a:rect r="r" b="b" t="t" l="l"/>
            <a:pathLst>
              <a:path h="8329991" w="8329991">
                <a:moveTo>
                  <a:pt x="0" y="0"/>
                </a:moveTo>
                <a:lnTo>
                  <a:pt x="8329992" y="0"/>
                </a:lnTo>
                <a:lnTo>
                  <a:pt x="8329992" y="8329991"/>
                </a:lnTo>
                <a:lnTo>
                  <a:pt x="0" y="8329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FF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25222">
            <a:off x="-1345448" y="-2725149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173582">
            <a:off x="16151256" y="-1759251"/>
            <a:ext cx="7063773" cy="7141683"/>
          </a:xfrm>
          <a:custGeom>
            <a:avLst/>
            <a:gdLst/>
            <a:ahLst/>
            <a:cxnLst/>
            <a:rect r="r" b="b" t="t" l="l"/>
            <a:pathLst>
              <a:path h="7141683" w="7063773">
                <a:moveTo>
                  <a:pt x="0" y="0"/>
                </a:moveTo>
                <a:lnTo>
                  <a:pt x="7063773" y="0"/>
                </a:lnTo>
                <a:lnTo>
                  <a:pt x="7063773" y="7141683"/>
                </a:lnTo>
                <a:lnTo>
                  <a:pt x="0" y="7141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98549" y="4093212"/>
            <a:ext cx="6292654" cy="3701166"/>
            <a:chOff x="0" y="0"/>
            <a:chExt cx="1573423" cy="9254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3423" cy="925444"/>
            </a:xfrm>
            <a:custGeom>
              <a:avLst/>
              <a:gdLst/>
              <a:ahLst/>
              <a:cxnLst/>
              <a:rect r="r" b="b" t="t" l="l"/>
              <a:pathLst>
                <a:path h="925444" w="1573423">
                  <a:moveTo>
                    <a:pt x="77510" y="0"/>
                  </a:moveTo>
                  <a:lnTo>
                    <a:pt x="1495914" y="0"/>
                  </a:lnTo>
                  <a:cubicBezTo>
                    <a:pt x="1516471" y="0"/>
                    <a:pt x="1536185" y="8166"/>
                    <a:pt x="1550721" y="22702"/>
                  </a:cubicBezTo>
                  <a:cubicBezTo>
                    <a:pt x="1565257" y="37238"/>
                    <a:pt x="1573423" y="56953"/>
                    <a:pt x="1573423" y="77510"/>
                  </a:cubicBezTo>
                  <a:lnTo>
                    <a:pt x="1573423" y="847935"/>
                  </a:lnTo>
                  <a:cubicBezTo>
                    <a:pt x="1573423" y="868492"/>
                    <a:pt x="1565257" y="888206"/>
                    <a:pt x="1550721" y="902742"/>
                  </a:cubicBezTo>
                  <a:cubicBezTo>
                    <a:pt x="1536185" y="917278"/>
                    <a:pt x="1516471" y="925444"/>
                    <a:pt x="1495914" y="925444"/>
                  </a:cubicBezTo>
                  <a:lnTo>
                    <a:pt x="77510" y="925444"/>
                  </a:lnTo>
                  <a:cubicBezTo>
                    <a:pt x="56953" y="925444"/>
                    <a:pt x="37238" y="917278"/>
                    <a:pt x="22702" y="902742"/>
                  </a:cubicBezTo>
                  <a:cubicBezTo>
                    <a:pt x="8166" y="888206"/>
                    <a:pt x="0" y="868492"/>
                    <a:pt x="0" y="847935"/>
                  </a:cubicBezTo>
                  <a:lnTo>
                    <a:pt x="0" y="77510"/>
                  </a:lnTo>
                  <a:cubicBezTo>
                    <a:pt x="0" y="56953"/>
                    <a:pt x="8166" y="37238"/>
                    <a:pt x="22702" y="22702"/>
                  </a:cubicBezTo>
                  <a:cubicBezTo>
                    <a:pt x="37238" y="8166"/>
                    <a:pt x="56953" y="0"/>
                    <a:pt x="77510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573423" cy="98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98549" y="2492622"/>
            <a:ext cx="6292654" cy="1462800"/>
            <a:chOff x="0" y="0"/>
            <a:chExt cx="1573423" cy="3657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3423" cy="365760"/>
            </a:xfrm>
            <a:custGeom>
              <a:avLst/>
              <a:gdLst/>
              <a:ahLst/>
              <a:cxnLst/>
              <a:rect r="r" b="b" t="t" l="l"/>
              <a:pathLst>
                <a:path h="365760" w="1573423">
                  <a:moveTo>
                    <a:pt x="77510" y="0"/>
                  </a:moveTo>
                  <a:lnTo>
                    <a:pt x="1495914" y="0"/>
                  </a:lnTo>
                  <a:cubicBezTo>
                    <a:pt x="1516471" y="0"/>
                    <a:pt x="1536185" y="8166"/>
                    <a:pt x="1550721" y="22702"/>
                  </a:cubicBezTo>
                  <a:cubicBezTo>
                    <a:pt x="1565257" y="37238"/>
                    <a:pt x="1573423" y="56953"/>
                    <a:pt x="1573423" y="77510"/>
                  </a:cubicBezTo>
                  <a:lnTo>
                    <a:pt x="1573423" y="288251"/>
                  </a:lnTo>
                  <a:cubicBezTo>
                    <a:pt x="1573423" y="308808"/>
                    <a:pt x="1565257" y="328523"/>
                    <a:pt x="1550721" y="343058"/>
                  </a:cubicBezTo>
                  <a:cubicBezTo>
                    <a:pt x="1536185" y="357594"/>
                    <a:pt x="1516471" y="365760"/>
                    <a:pt x="1495914" y="365760"/>
                  </a:cubicBezTo>
                  <a:lnTo>
                    <a:pt x="77510" y="365760"/>
                  </a:lnTo>
                  <a:cubicBezTo>
                    <a:pt x="56953" y="365760"/>
                    <a:pt x="37238" y="357594"/>
                    <a:pt x="22702" y="343058"/>
                  </a:cubicBezTo>
                  <a:cubicBezTo>
                    <a:pt x="8166" y="328523"/>
                    <a:pt x="0" y="308808"/>
                    <a:pt x="0" y="288251"/>
                  </a:cubicBezTo>
                  <a:lnTo>
                    <a:pt x="0" y="77510"/>
                  </a:lnTo>
                  <a:cubicBezTo>
                    <a:pt x="0" y="56953"/>
                    <a:pt x="8166" y="37238"/>
                    <a:pt x="22702" y="22702"/>
                  </a:cubicBezTo>
                  <a:cubicBezTo>
                    <a:pt x="37238" y="8166"/>
                    <a:pt x="56953" y="0"/>
                    <a:pt x="77510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573423" cy="42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319425" y="4222037"/>
            <a:ext cx="2450902" cy="1721758"/>
          </a:xfrm>
          <a:custGeom>
            <a:avLst/>
            <a:gdLst/>
            <a:ahLst/>
            <a:cxnLst/>
            <a:rect r="r" b="b" t="t" l="l"/>
            <a:pathLst>
              <a:path h="1721758" w="2450902">
                <a:moveTo>
                  <a:pt x="0" y="0"/>
                </a:moveTo>
                <a:lnTo>
                  <a:pt x="2450902" y="0"/>
                </a:lnTo>
                <a:lnTo>
                  <a:pt x="2450902" y="1721758"/>
                </a:lnTo>
                <a:lnTo>
                  <a:pt x="0" y="17217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33661" y="4093212"/>
            <a:ext cx="6621838" cy="3701166"/>
            <a:chOff x="0" y="0"/>
            <a:chExt cx="1655733" cy="925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55733" cy="925444"/>
            </a:xfrm>
            <a:custGeom>
              <a:avLst/>
              <a:gdLst/>
              <a:ahLst/>
              <a:cxnLst/>
              <a:rect r="r" b="b" t="t" l="l"/>
              <a:pathLst>
                <a:path h="925444" w="1655733">
                  <a:moveTo>
                    <a:pt x="73656" y="0"/>
                  </a:moveTo>
                  <a:lnTo>
                    <a:pt x="1582076" y="0"/>
                  </a:lnTo>
                  <a:cubicBezTo>
                    <a:pt x="1601611" y="0"/>
                    <a:pt x="1620346" y="7760"/>
                    <a:pt x="1634159" y="21573"/>
                  </a:cubicBezTo>
                  <a:cubicBezTo>
                    <a:pt x="1647973" y="35387"/>
                    <a:pt x="1655733" y="54122"/>
                    <a:pt x="1655733" y="73656"/>
                  </a:cubicBezTo>
                  <a:lnTo>
                    <a:pt x="1655733" y="851788"/>
                  </a:lnTo>
                  <a:cubicBezTo>
                    <a:pt x="1655733" y="892467"/>
                    <a:pt x="1622756" y="925444"/>
                    <a:pt x="1582076" y="925444"/>
                  </a:cubicBezTo>
                  <a:lnTo>
                    <a:pt x="73656" y="925444"/>
                  </a:lnTo>
                  <a:cubicBezTo>
                    <a:pt x="32977" y="925444"/>
                    <a:pt x="0" y="892467"/>
                    <a:pt x="0" y="851788"/>
                  </a:cubicBezTo>
                  <a:lnTo>
                    <a:pt x="0" y="73656"/>
                  </a:lnTo>
                  <a:cubicBezTo>
                    <a:pt x="0" y="32977"/>
                    <a:pt x="32977" y="0"/>
                    <a:pt x="73656" y="0"/>
                  </a:cubicBezTo>
                  <a:close/>
                </a:path>
              </a:pathLst>
            </a:custGeom>
            <a:solidFill>
              <a:srgbClr val="81B622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55733" cy="982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533661" y="2492622"/>
            <a:ext cx="6621838" cy="1462800"/>
            <a:chOff x="0" y="0"/>
            <a:chExt cx="1655733" cy="3657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55733" cy="365760"/>
            </a:xfrm>
            <a:custGeom>
              <a:avLst/>
              <a:gdLst/>
              <a:ahLst/>
              <a:cxnLst/>
              <a:rect r="r" b="b" t="t" l="l"/>
              <a:pathLst>
                <a:path h="365760" w="1655733">
                  <a:moveTo>
                    <a:pt x="73656" y="0"/>
                  </a:moveTo>
                  <a:lnTo>
                    <a:pt x="1582076" y="0"/>
                  </a:lnTo>
                  <a:cubicBezTo>
                    <a:pt x="1601611" y="0"/>
                    <a:pt x="1620346" y="7760"/>
                    <a:pt x="1634159" y="21573"/>
                  </a:cubicBezTo>
                  <a:cubicBezTo>
                    <a:pt x="1647973" y="35387"/>
                    <a:pt x="1655733" y="54122"/>
                    <a:pt x="1655733" y="73656"/>
                  </a:cubicBezTo>
                  <a:lnTo>
                    <a:pt x="1655733" y="292104"/>
                  </a:lnTo>
                  <a:cubicBezTo>
                    <a:pt x="1655733" y="332783"/>
                    <a:pt x="1622756" y="365760"/>
                    <a:pt x="1582076" y="365760"/>
                  </a:cubicBezTo>
                  <a:lnTo>
                    <a:pt x="73656" y="365760"/>
                  </a:lnTo>
                  <a:cubicBezTo>
                    <a:pt x="32977" y="365760"/>
                    <a:pt x="0" y="332783"/>
                    <a:pt x="0" y="292104"/>
                  </a:cubicBezTo>
                  <a:lnTo>
                    <a:pt x="0" y="73656"/>
                  </a:lnTo>
                  <a:cubicBezTo>
                    <a:pt x="0" y="32977"/>
                    <a:pt x="32977" y="0"/>
                    <a:pt x="73656" y="0"/>
                  </a:cubicBezTo>
                  <a:close/>
                </a:path>
              </a:pathLst>
            </a:custGeom>
            <a:solidFill>
              <a:srgbClr val="293E00">
                <a:alpha val="53725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55733" cy="422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007697" y="4222037"/>
            <a:ext cx="1673766" cy="1951914"/>
          </a:xfrm>
          <a:custGeom>
            <a:avLst/>
            <a:gdLst/>
            <a:ahLst/>
            <a:cxnLst/>
            <a:rect r="r" b="b" t="t" l="l"/>
            <a:pathLst>
              <a:path h="1951914" w="1673766">
                <a:moveTo>
                  <a:pt x="0" y="0"/>
                </a:moveTo>
                <a:lnTo>
                  <a:pt x="1673766" y="0"/>
                </a:lnTo>
                <a:lnTo>
                  <a:pt x="1673766" y="1951913"/>
                </a:lnTo>
                <a:lnTo>
                  <a:pt x="0" y="1951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787444" y="5097625"/>
            <a:ext cx="5514864" cy="228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8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14,247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349633" y="2552403"/>
            <a:ext cx="4390486" cy="11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3"/>
              </a:lnSpc>
            </a:pPr>
            <a:r>
              <a:rPr lang="en-US" sz="6366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Plants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87148" y="5097625"/>
            <a:ext cx="5514864" cy="2289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00"/>
              </a:lnSpc>
            </a:pPr>
            <a:r>
              <a:rPr lang="en-US" sz="8000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4,308 TWh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774942" y="2552403"/>
            <a:ext cx="6139276" cy="115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3"/>
              </a:lnSpc>
            </a:pPr>
            <a:r>
              <a:rPr lang="en-US" sz="6366">
                <a:solidFill>
                  <a:srgbClr val="000000"/>
                </a:solidFill>
                <a:latin typeface="Orelega One"/>
                <a:ea typeface="Orelega One"/>
                <a:cs typeface="Orelega One"/>
                <a:sym typeface="Orelega One"/>
              </a:rPr>
              <a:t>Total Generation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DAG3dVFMc0s</dc:identifier>
  <dcterms:modified xsi:type="dcterms:W3CDTF">2011-08-01T06:04:30Z</dcterms:modified>
  <cp:revision>1</cp:revision>
  <dc:title>Yellow Simple Illustrative Finance Report Presentation</dc:title>
</cp:coreProperties>
</file>